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Inter Bold" charset="1" panose="020B0802030000000004"/>
      <p:regular r:id="rId29"/>
    </p:embeddedFont>
    <p:embeddedFont>
      <p:font typeface="Inter" charset="1" panose="020B0502030000000004"/>
      <p:regular r:id="rId30"/>
    </p:embeddedFont>
    <p:embeddedFont>
      <p:font typeface="Muli Semi-Bold" charset="1" panose="00000700000000000000"/>
      <p:regular r:id="rId31"/>
    </p:embeddedFont>
    <p:embeddedFont>
      <p:font typeface="Muli" charset="1" panose="00000500000000000000"/>
      <p:regular r:id="rId32"/>
    </p:embeddedFont>
    <p:embeddedFont>
      <p:font typeface="Noto Sans Bold" charset="1" panose="020B08020405040202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11" Target="../media/image56.svg" Type="http://schemas.openxmlformats.org/officeDocument/2006/relationships/image"/><Relationship Id="rId12" Target="../media/image57.png" Type="http://schemas.openxmlformats.org/officeDocument/2006/relationships/image"/><Relationship Id="rId13" Target="../media/image58.svg" Type="http://schemas.openxmlformats.org/officeDocument/2006/relationships/image"/><Relationship Id="rId14" Target="../media/image59.png" Type="http://schemas.openxmlformats.org/officeDocument/2006/relationships/image"/><Relationship Id="rId15" Target="../media/image60.svg" Type="http://schemas.openxmlformats.org/officeDocument/2006/relationships/image"/><Relationship Id="rId16" Target="../media/image61.png" Type="http://schemas.openxmlformats.org/officeDocument/2006/relationships/image"/><Relationship Id="rId17" Target="../media/image62.svg" Type="http://schemas.openxmlformats.org/officeDocument/2006/relationships/image"/><Relationship Id="rId18" Target="../media/image63.png" Type="http://schemas.openxmlformats.org/officeDocument/2006/relationships/image"/><Relationship Id="rId19" Target="../media/image64.svg" Type="http://schemas.openxmlformats.org/officeDocument/2006/relationships/image"/><Relationship Id="rId2" Target="../media/image47.png" Type="http://schemas.openxmlformats.org/officeDocument/2006/relationships/image"/><Relationship Id="rId20" Target="../media/image65.png" Type="http://schemas.openxmlformats.org/officeDocument/2006/relationships/image"/><Relationship Id="rId21" Target="../media/image66.svg" Type="http://schemas.openxmlformats.org/officeDocument/2006/relationships/image"/><Relationship Id="rId22" Target="../media/image67.png" Type="http://schemas.openxmlformats.org/officeDocument/2006/relationships/image"/><Relationship Id="rId23" Target="../media/image68.svg" Type="http://schemas.openxmlformats.org/officeDocument/2006/relationships/image"/><Relationship Id="rId24" Target="../media/image69.png" Type="http://schemas.openxmlformats.org/officeDocument/2006/relationships/image"/><Relationship Id="rId25" Target="../media/image70.svg" Type="http://schemas.openxmlformats.org/officeDocument/2006/relationships/image"/><Relationship Id="rId26" Target="../media/image71.png" Type="http://schemas.openxmlformats.org/officeDocument/2006/relationships/image"/><Relationship Id="rId27" Target="../media/image72.svg" Type="http://schemas.openxmlformats.org/officeDocument/2006/relationships/image"/><Relationship Id="rId28" Target="../media/image73.png" Type="http://schemas.openxmlformats.org/officeDocument/2006/relationships/image"/><Relationship Id="rId29" Target="../media/image74.svg" Type="http://schemas.openxmlformats.org/officeDocument/2006/relationships/image"/><Relationship Id="rId3" Target="../media/image48.svg" Type="http://schemas.openxmlformats.org/officeDocument/2006/relationships/image"/><Relationship Id="rId30" Target="../media/image75.png" Type="http://schemas.openxmlformats.org/officeDocument/2006/relationships/image"/><Relationship Id="rId31" Target="../media/image76.svg" Type="http://schemas.openxmlformats.org/officeDocument/2006/relationships/image"/><Relationship Id="rId32" Target="../media/image77.png" Type="http://schemas.openxmlformats.org/officeDocument/2006/relationships/image"/><Relationship Id="rId33" Target="../media/image78.svg" Type="http://schemas.openxmlformats.org/officeDocument/2006/relationships/image"/><Relationship Id="rId34" Target="../media/image79.png" Type="http://schemas.openxmlformats.org/officeDocument/2006/relationships/image"/><Relationship Id="rId35" Target="../media/image80.svg" Type="http://schemas.openxmlformats.org/officeDocument/2006/relationships/image"/><Relationship Id="rId36" Target="../media/image81.png" Type="http://schemas.openxmlformats.org/officeDocument/2006/relationships/image"/><Relationship Id="rId37" Target="../media/image82.svg" Type="http://schemas.openxmlformats.org/officeDocument/2006/relationships/image"/><Relationship Id="rId38" Target="../media/image83.png" Type="http://schemas.openxmlformats.org/officeDocument/2006/relationships/image"/><Relationship Id="rId39" Target="../media/image84.svg" Type="http://schemas.openxmlformats.org/officeDocument/2006/relationships/image"/><Relationship Id="rId4" Target="../media/image49.png" Type="http://schemas.openxmlformats.org/officeDocument/2006/relationships/image"/><Relationship Id="rId40" Target="../media/image85.png" Type="http://schemas.openxmlformats.org/officeDocument/2006/relationships/image"/><Relationship Id="rId41" Target="../media/image86.svg" Type="http://schemas.openxmlformats.org/officeDocument/2006/relationships/image"/><Relationship Id="rId42" Target="../media/image87.png" Type="http://schemas.openxmlformats.org/officeDocument/2006/relationships/image"/><Relationship Id="rId43" Target="../media/image88.svg" Type="http://schemas.openxmlformats.org/officeDocument/2006/relationships/image"/><Relationship Id="rId44" Target="../media/image89.png" Type="http://schemas.openxmlformats.org/officeDocument/2006/relationships/image"/><Relationship Id="rId45" Target="../media/image90.svg" Type="http://schemas.openxmlformats.org/officeDocument/2006/relationships/image"/><Relationship Id="rId46" Target="../media/image91.png" Type="http://schemas.openxmlformats.org/officeDocument/2006/relationships/image"/><Relationship Id="rId47" Target="../media/image92.svg" Type="http://schemas.openxmlformats.org/officeDocument/2006/relationships/image"/><Relationship Id="rId48" Target="../media/image93.png" Type="http://schemas.openxmlformats.org/officeDocument/2006/relationships/image"/><Relationship Id="rId49" Target="../media/image94.svg" Type="http://schemas.openxmlformats.org/officeDocument/2006/relationships/image"/><Relationship Id="rId5" Target="../media/image50.svg" Type="http://schemas.openxmlformats.org/officeDocument/2006/relationships/image"/><Relationship Id="rId50" Target="../media/image95.png" Type="http://schemas.openxmlformats.org/officeDocument/2006/relationships/image"/><Relationship Id="rId51" Target="../media/image96.svg" Type="http://schemas.openxmlformats.org/officeDocument/2006/relationships/image"/><Relationship Id="rId52" Target="../media/image97.png" Type="http://schemas.openxmlformats.org/officeDocument/2006/relationships/image"/><Relationship Id="rId53" Target="../media/image98.svg" Type="http://schemas.openxmlformats.org/officeDocument/2006/relationships/image"/><Relationship Id="rId54" Target="../media/image99.png" Type="http://schemas.openxmlformats.org/officeDocument/2006/relationships/image"/><Relationship Id="rId55" Target="../media/image100.svg" Type="http://schemas.openxmlformats.org/officeDocument/2006/relationships/image"/><Relationship Id="rId56" Target="../media/image101.png" Type="http://schemas.openxmlformats.org/officeDocument/2006/relationships/image"/><Relationship Id="rId57" Target="../media/image102.svg" Type="http://schemas.openxmlformats.org/officeDocument/2006/relationships/image"/><Relationship Id="rId58" Target="../media/image103.png" Type="http://schemas.openxmlformats.org/officeDocument/2006/relationships/image"/><Relationship Id="rId59" Target="../media/image104.svg" Type="http://schemas.openxmlformats.org/officeDocument/2006/relationships/image"/><Relationship Id="rId6" Target="../media/image51.png" Type="http://schemas.openxmlformats.org/officeDocument/2006/relationships/image"/><Relationship Id="rId60" Target="../media/image105.png" Type="http://schemas.openxmlformats.org/officeDocument/2006/relationships/image"/><Relationship Id="rId61" Target="../media/image106.svg" Type="http://schemas.openxmlformats.org/officeDocument/2006/relationships/image"/><Relationship Id="rId7" Target="../media/image52.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9029700" y="0"/>
            <a:ext cx="9258300" cy="10287000"/>
          </a:xfrm>
          <a:custGeom>
            <a:avLst/>
            <a:gdLst/>
            <a:ahLst/>
            <a:cxnLst/>
            <a:rect r="r" b="b" t="t" l="l"/>
            <a:pathLst>
              <a:path h="10287000" w="9258300">
                <a:moveTo>
                  <a:pt x="0" y="0"/>
                </a:moveTo>
                <a:lnTo>
                  <a:pt x="9258300" y="0"/>
                </a:lnTo>
                <a:lnTo>
                  <a:pt x="92583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465942" y="229220"/>
            <a:ext cx="2385783" cy="2333918"/>
          </a:xfrm>
          <a:custGeom>
            <a:avLst/>
            <a:gdLst/>
            <a:ahLst/>
            <a:cxnLst/>
            <a:rect r="r" b="b" t="t" l="l"/>
            <a:pathLst>
              <a:path h="2333918" w="2385783">
                <a:moveTo>
                  <a:pt x="0" y="0"/>
                </a:moveTo>
                <a:lnTo>
                  <a:pt x="2385783" y="0"/>
                </a:lnTo>
                <a:lnTo>
                  <a:pt x="2385783" y="2333918"/>
                </a:lnTo>
                <a:lnTo>
                  <a:pt x="0" y="2333918"/>
                </a:lnTo>
                <a:lnTo>
                  <a:pt x="0" y="0"/>
                </a:lnTo>
                <a:close/>
              </a:path>
            </a:pathLst>
          </a:custGeom>
          <a:blipFill>
            <a:blip r:embed="rId3"/>
            <a:stretch>
              <a:fillRect l="0" t="0" r="0" b="0"/>
            </a:stretch>
          </a:blipFill>
        </p:spPr>
      </p:sp>
      <p:grpSp>
        <p:nvGrpSpPr>
          <p:cNvPr name="Group 4" id="4"/>
          <p:cNvGrpSpPr/>
          <p:nvPr/>
        </p:nvGrpSpPr>
        <p:grpSpPr>
          <a:xfrm rot="0">
            <a:off x="570340" y="2563138"/>
            <a:ext cx="8573660" cy="7467799"/>
            <a:chOff x="0" y="0"/>
            <a:chExt cx="11431547" cy="9957065"/>
          </a:xfrm>
        </p:grpSpPr>
        <p:sp>
          <p:nvSpPr>
            <p:cNvPr name="TextBox 5" id="5"/>
            <p:cNvSpPr txBox="true"/>
            <p:nvPr/>
          </p:nvSpPr>
          <p:spPr>
            <a:xfrm rot="0">
              <a:off x="0" y="1440576"/>
              <a:ext cx="11431547" cy="4533900"/>
            </a:xfrm>
            <a:prstGeom prst="rect">
              <a:avLst/>
            </a:prstGeom>
          </p:spPr>
          <p:txBody>
            <a:bodyPr anchor="t" rtlCol="false" tIns="0" lIns="0" bIns="0" rIns="0">
              <a:spAutoFit/>
            </a:bodyPr>
            <a:lstStyle/>
            <a:p>
              <a:pPr algn="l">
                <a:lnSpc>
                  <a:spcPts val="8939"/>
                </a:lnSpc>
              </a:pPr>
              <a:r>
                <a:rPr lang="en-US" sz="7449" b="true">
                  <a:solidFill>
                    <a:srgbClr val="000000"/>
                  </a:solidFill>
                  <a:latin typeface="Inter Bold"/>
                  <a:ea typeface="Inter Bold"/>
                  <a:cs typeface="Inter Bold"/>
                  <a:sym typeface="Inter Bold"/>
                </a:rPr>
                <a:t>XÂY</a:t>
              </a:r>
              <a:r>
                <a:rPr lang="en-US" sz="7449" b="true">
                  <a:solidFill>
                    <a:srgbClr val="000000"/>
                  </a:solidFill>
                  <a:latin typeface="Inter Bold"/>
                  <a:ea typeface="Inter Bold"/>
                  <a:cs typeface="Inter Bold"/>
                  <a:sym typeface="Inter Bold"/>
                </a:rPr>
                <a:t> DỰNG WEBSITE</a:t>
              </a:r>
            </a:p>
            <a:p>
              <a:pPr algn="l">
                <a:lnSpc>
                  <a:spcPts val="8940"/>
                </a:lnSpc>
              </a:pPr>
              <a:r>
                <a:rPr lang="en-US" sz="7450" b="true">
                  <a:solidFill>
                    <a:srgbClr val="000000"/>
                  </a:solidFill>
                  <a:latin typeface="Inter Bold"/>
                  <a:ea typeface="Inter Bold"/>
                  <a:cs typeface="Inter Bold"/>
                  <a:sym typeface="Inter Bold"/>
                </a:rPr>
                <a:t>BÁN SÁCH</a:t>
              </a:r>
            </a:p>
          </p:txBody>
        </p:sp>
        <p:sp>
          <p:nvSpPr>
            <p:cNvPr name="TextBox 6" id="6"/>
            <p:cNvSpPr txBox="true"/>
            <p:nvPr/>
          </p:nvSpPr>
          <p:spPr>
            <a:xfrm rot="0">
              <a:off x="0" y="-52705"/>
              <a:ext cx="11431547" cy="525145"/>
            </a:xfrm>
            <a:prstGeom prst="rect">
              <a:avLst/>
            </a:prstGeom>
          </p:spPr>
          <p:txBody>
            <a:bodyPr anchor="t" rtlCol="false" tIns="0" lIns="0" bIns="0" rIns="0">
              <a:spAutoFit/>
            </a:bodyPr>
            <a:lstStyle/>
            <a:p>
              <a:pPr algn="l">
                <a:lnSpc>
                  <a:spcPts val="3359"/>
                </a:lnSpc>
              </a:pPr>
              <a:r>
                <a:rPr lang="en-US" sz="2400">
                  <a:solidFill>
                    <a:srgbClr val="000000"/>
                  </a:solidFill>
                  <a:latin typeface="Inter"/>
                  <a:ea typeface="Inter"/>
                  <a:cs typeface="Inter"/>
                  <a:sym typeface="Inter"/>
                </a:rPr>
                <a:t>BÁO CÁO ĐỒ ÁN CƠ SỞ NGÀNH</a:t>
              </a:r>
            </a:p>
          </p:txBody>
        </p:sp>
        <p:sp>
          <p:nvSpPr>
            <p:cNvPr name="TextBox 7" id="7"/>
            <p:cNvSpPr txBox="true"/>
            <p:nvPr/>
          </p:nvSpPr>
          <p:spPr>
            <a:xfrm rot="0">
              <a:off x="0" y="7268475"/>
              <a:ext cx="11431547" cy="2408343"/>
            </a:xfrm>
            <a:prstGeom prst="rect">
              <a:avLst/>
            </a:prstGeom>
          </p:spPr>
          <p:txBody>
            <a:bodyPr anchor="t" rtlCol="false" tIns="0" lIns="0" bIns="0" rIns="0">
              <a:spAutoFit/>
            </a:bodyPr>
            <a:lstStyle/>
            <a:p>
              <a:pPr algn="l">
                <a:lnSpc>
                  <a:spcPts val="3604"/>
                </a:lnSpc>
              </a:pPr>
              <a:r>
                <a:rPr lang="en-US" sz="2574">
                  <a:solidFill>
                    <a:srgbClr val="000000"/>
                  </a:solidFill>
                  <a:latin typeface="Inter"/>
                  <a:ea typeface="Inter"/>
                  <a:cs typeface="Inter"/>
                  <a:sym typeface="Inter"/>
                </a:rPr>
                <a:t>Giáo viên </a:t>
              </a:r>
              <a:r>
                <a:rPr lang="en-US" sz="2574">
                  <a:solidFill>
                    <a:srgbClr val="000000"/>
                  </a:solidFill>
                  <a:latin typeface="Inter"/>
                  <a:ea typeface="Inter"/>
                  <a:cs typeface="Inter"/>
                  <a:sym typeface="Inter"/>
                </a:rPr>
                <a:t>hướng dẫn: ThS. Trầm Hoàng Nam</a:t>
              </a:r>
            </a:p>
            <a:p>
              <a:pPr algn="l">
                <a:lnSpc>
                  <a:spcPts val="3604"/>
                </a:lnSpc>
              </a:pPr>
              <a:r>
                <a:rPr lang="en-US" sz="2574">
                  <a:solidFill>
                    <a:srgbClr val="000000"/>
                  </a:solidFill>
                  <a:latin typeface="Inter"/>
                  <a:ea typeface="Inter"/>
                  <a:cs typeface="Inter"/>
                  <a:sym typeface="Inter"/>
                </a:rPr>
                <a:t>Sinh viên thực hiện:Phạm Xuân Phú</a:t>
              </a:r>
            </a:p>
            <a:p>
              <a:pPr algn="l">
                <a:lnSpc>
                  <a:spcPts val="3604"/>
                </a:lnSpc>
              </a:pPr>
              <a:r>
                <a:rPr lang="en-US" sz="2574">
                  <a:solidFill>
                    <a:srgbClr val="000000"/>
                  </a:solidFill>
                  <a:latin typeface="Inter"/>
                  <a:ea typeface="Inter"/>
                  <a:cs typeface="Inter"/>
                  <a:sym typeface="Inter"/>
                </a:rPr>
                <a:t>MSSV: 170123423  </a:t>
              </a:r>
            </a:p>
            <a:p>
              <a:pPr algn="l">
                <a:lnSpc>
                  <a:spcPts val="3604"/>
                </a:lnSpc>
              </a:pPr>
              <a:r>
                <a:rPr lang="en-US" sz="2574">
                  <a:solidFill>
                    <a:srgbClr val="000000"/>
                  </a:solidFill>
                  <a:latin typeface="Inter"/>
                  <a:ea typeface="Inter"/>
                  <a:cs typeface="Inter"/>
                  <a:sym typeface="Inter"/>
                </a:rPr>
                <a:t>Lớp: DX23TT10</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99762" y="491900"/>
            <a:ext cx="2385783" cy="2333918"/>
          </a:xfrm>
          <a:custGeom>
            <a:avLst/>
            <a:gdLst/>
            <a:ahLst/>
            <a:cxnLst/>
            <a:rect r="r" b="b" t="t" l="l"/>
            <a:pathLst>
              <a:path h="2333918" w="2385783">
                <a:moveTo>
                  <a:pt x="0" y="0"/>
                </a:moveTo>
                <a:lnTo>
                  <a:pt x="2385782" y="0"/>
                </a:lnTo>
                <a:lnTo>
                  <a:pt x="2385782" y="2333918"/>
                </a:lnTo>
                <a:lnTo>
                  <a:pt x="0" y="2333918"/>
                </a:lnTo>
                <a:lnTo>
                  <a:pt x="0" y="0"/>
                </a:lnTo>
                <a:close/>
              </a:path>
            </a:pathLst>
          </a:custGeom>
          <a:blipFill>
            <a:blip r:embed="rId2"/>
            <a:stretch>
              <a:fillRect l="0" t="0" r="0" b="0"/>
            </a:stretch>
          </a:blipFill>
        </p:spPr>
      </p:sp>
      <p:sp>
        <p:nvSpPr>
          <p:cNvPr name="Freeform 3" id="3"/>
          <p:cNvSpPr/>
          <p:nvPr/>
        </p:nvSpPr>
        <p:spPr>
          <a:xfrm flipH="false" flipV="false" rot="0">
            <a:off x="3726684" y="2825818"/>
            <a:ext cx="11301259" cy="5989667"/>
          </a:xfrm>
          <a:custGeom>
            <a:avLst/>
            <a:gdLst/>
            <a:ahLst/>
            <a:cxnLst/>
            <a:rect r="r" b="b" t="t" l="l"/>
            <a:pathLst>
              <a:path h="5989667" w="11301259">
                <a:moveTo>
                  <a:pt x="0" y="0"/>
                </a:moveTo>
                <a:lnTo>
                  <a:pt x="11301259" y="0"/>
                </a:lnTo>
                <a:lnTo>
                  <a:pt x="11301259" y="5989667"/>
                </a:lnTo>
                <a:lnTo>
                  <a:pt x="0" y="5989667"/>
                </a:lnTo>
                <a:lnTo>
                  <a:pt x="0" y="0"/>
                </a:lnTo>
                <a:close/>
              </a:path>
            </a:pathLst>
          </a:custGeom>
          <a:blipFill>
            <a:blip r:embed="rId3"/>
            <a:stretch>
              <a:fillRect l="0" t="0" r="0" b="0"/>
            </a:stretch>
          </a:blipFill>
        </p:spPr>
      </p:sp>
      <p:sp>
        <p:nvSpPr>
          <p:cNvPr name="TextBox 4" id="4"/>
          <p:cNvSpPr txBox="true"/>
          <p:nvPr/>
        </p:nvSpPr>
        <p:spPr>
          <a:xfrm rot="0">
            <a:off x="888712" y="519113"/>
            <a:ext cx="7539168" cy="1009650"/>
          </a:xfrm>
          <a:prstGeom prst="rect">
            <a:avLst/>
          </a:prstGeom>
        </p:spPr>
        <p:txBody>
          <a:bodyPr anchor="t" rtlCol="false" tIns="0" lIns="0" bIns="0" rIns="0">
            <a:spAutoFit/>
          </a:bodyPr>
          <a:lstStyle/>
          <a:p>
            <a:pPr algn="l">
              <a:lnSpc>
                <a:spcPts val="7920"/>
              </a:lnSpc>
            </a:pPr>
            <a:r>
              <a:rPr lang="en-US" sz="6600" b="true">
                <a:solidFill>
                  <a:srgbClr val="000000"/>
                </a:solidFill>
                <a:latin typeface="Inter Bold"/>
                <a:ea typeface="Inter Bold"/>
                <a:cs typeface="Inter Bold"/>
                <a:sym typeface="Inter Bold"/>
              </a:rPr>
              <a:t>Kế</a:t>
            </a:r>
            <a:r>
              <a:rPr lang="en-US" sz="6600" b="true">
                <a:solidFill>
                  <a:srgbClr val="000000"/>
                </a:solidFill>
                <a:latin typeface="Inter Bold"/>
                <a:ea typeface="Inter Bold"/>
                <a:cs typeface="Inter Bold"/>
                <a:sym typeface="Inter Bold"/>
              </a:rPr>
              <a:t>t Quả Đạt Được</a:t>
            </a:r>
          </a:p>
        </p:txBody>
      </p:sp>
      <p:sp>
        <p:nvSpPr>
          <p:cNvPr name="TextBox 5" id="5"/>
          <p:cNvSpPr txBox="true"/>
          <p:nvPr/>
        </p:nvSpPr>
        <p:spPr>
          <a:xfrm rot="0">
            <a:off x="1589645" y="1877711"/>
            <a:ext cx="7519035" cy="863600"/>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000000"/>
                </a:solidFill>
                <a:latin typeface="Noto Sans Bold"/>
                <a:ea typeface="Noto Sans Bold"/>
                <a:cs typeface="Noto Sans Bold"/>
                <a:sym typeface="Noto Sans Bold"/>
              </a:rPr>
              <a:t>Trang chi tiết sản phẩm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99762" y="491900"/>
            <a:ext cx="2385783" cy="2333918"/>
          </a:xfrm>
          <a:custGeom>
            <a:avLst/>
            <a:gdLst/>
            <a:ahLst/>
            <a:cxnLst/>
            <a:rect r="r" b="b" t="t" l="l"/>
            <a:pathLst>
              <a:path h="2333918" w="2385783">
                <a:moveTo>
                  <a:pt x="0" y="0"/>
                </a:moveTo>
                <a:lnTo>
                  <a:pt x="2385782" y="0"/>
                </a:lnTo>
                <a:lnTo>
                  <a:pt x="2385782" y="2333918"/>
                </a:lnTo>
                <a:lnTo>
                  <a:pt x="0" y="2333918"/>
                </a:lnTo>
                <a:lnTo>
                  <a:pt x="0" y="0"/>
                </a:lnTo>
                <a:close/>
              </a:path>
            </a:pathLst>
          </a:custGeom>
          <a:blipFill>
            <a:blip r:embed="rId2"/>
            <a:stretch>
              <a:fillRect l="0" t="0" r="0" b="0"/>
            </a:stretch>
          </a:blipFill>
        </p:spPr>
      </p:sp>
      <p:sp>
        <p:nvSpPr>
          <p:cNvPr name="Freeform 3" id="3"/>
          <p:cNvSpPr/>
          <p:nvPr/>
        </p:nvSpPr>
        <p:spPr>
          <a:xfrm flipH="false" flipV="false" rot="0">
            <a:off x="3642045" y="3058590"/>
            <a:ext cx="11301259" cy="5989667"/>
          </a:xfrm>
          <a:custGeom>
            <a:avLst/>
            <a:gdLst/>
            <a:ahLst/>
            <a:cxnLst/>
            <a:rect r="r" b="b" t="t" l="l"/>
            <a:pathLst>
              <a:path h="5989667" w="11301259">
                <a:moveTo>
                  <a:pt x="0" y="0"/>
                </a:moveTo>
                <a:lnTo>
                  <a:pt x="11301259" y="0"/>
                </a:lnTo>
                <a:lnTo>
                  <a:pt x="11301259" y="5989667"/>
                </a:lnTo>
                <a:lnTo>
                  <a:pt x="0" y="5989667"/>
                </a:lnTo>
                <a:lnTo>
                  <a:pt x="0" y="0"/>
                </a:lnTo>
                <a:close/>
              </a:path>
            </a:pathLst>
          </a:custGeom>
          <a:blipFill>
            <a:blip r:embed="rId3"/>
            <a:stretch>
              <a:fillRect l="0" t="0" r="0" b="0"/>
            </a:stretch>
          </a:blipFill>
        </p:spPr>
      </p:sp>
      <p:sp>
        <p:nvSpPr>
          <p:cNvPr name="TextBox 4" id="4"/>
          <p:cNvSpPr txBox="true"/>
          <p:nvPr/>
        </p:nvSpPr>
        <p:spPr>
          <a:xfrm rot="0">
            <a:off x="888712" y="519113"/>
            <a:ext cx="7539168" cy="1009650"/>
          </a:xfrm>
          <a:prstGeom prst="rect">
            <a:avLst/>
          </a:prstGeom>
        </p:spPr>
        <p:txBody>
          <a:bodyPr anchor="t" rtlCol="false" tIns="0" lIns="0" bIns="0" rIns="0">
            <a:spAutoFit/>
          </a:bodyPr>
          <a:lstStyle/>
          <a:p>
            <a:pPr algn="l">
              <a:lnSpc>
                <a:spcPts val="7920"/>
              </a:lnSpc>
            </a:pPr>
            <a:r>
              <a:rPr lang="en-US" sz="6600" b="true">
                <a:solidFill>
                  <a:srgbClr val="000000"/>
                </a:solidFill>
                <a:latin typeface="Inter Bold"/>
                <a:ea typeface="Inter Bold"/>
                <a:cs typeface="Inter Bold"/>
                <a:sym typeface="Inter Bold"/>
              </a:rPr>
              <a:t>Kế</a:t>
            </a:r>
            <a:r>
              <a:rPr lang="en-US" sz="6600" b="true">
                <a:solidFill>
                  <a:srgbClr val="000000"/>
                </a:solidFill>
                <a:latin typeface="Inter Bold"/>
                <a:ea typeface="Inter Bold"/>
                <a:cs typeface="Inter Bold"/>
                <a:sym typeface="Inter Bold"/>
              </a:rPr>
              <a:t>t Quả Đạt Được</a:t>
            </a:r>
          </a:p>
        </p:txBody>
      </p:sp>
      <p:sp>
        <p:nvSpPr>
          <p:cNvPr name="TextBox 5" id="5"/>
          <p:cNvSpPr txBox="true"/>
          <p:nvPr/>
        </p:nvSpPr>
        <p:spPr>
          <a:xfrm rot="0">
            <a:off x="3408731" y="1809489"/>
            <a:ext cx="3414236" cy="863600"/>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000000"/>
                </a:solidFill>
                <a:latin typeface="Noto Sans Bold"/>
                <a:ea typeface="Noto Sans Bold"/>
                <a:cs typeface="Noto Sans Bold"/>
                <a:sym typeface="Noto Sans Bold"/>
              </a:rPr>
              <a:t>Trang blog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99762" y="491900"/>
            <a:ext cx="2385783" cy="2333918"/>
          </a:xfrm>
          <a:custGeom>
            <a:avLst/>
            <a:gdLst/>
            <a:ahLst/>
            <a:cxnLst/>
            <a:rect r="r" b="b" t="t" l="l"/>
            <a:pathLst>
              <a:path h="2333918" w="2385783">
                <a:moveTo>
                  <a:pt x="0" y="0"/>
                </a:moveTo>
                <a:lnTo>
                  <a:pt x="2385782" y="0"/>
                </a:lnTo>
                <a:lnTo>
                  <a:pt x="2385782" y="2333918"/>
                </a:lnTo>
                <a:lnTo>
                  <a:pt x="0" y="2333918"/>
                </a:lnTo>
                <a:lnTo>
                  <a:pt x="0" y="0"/>
                </a:lnTo>
                <a:close/>
              </a:path>
            </a:pathLst>
          </a:custGeom>
          <a:blipFill>
            <a:blip r:embed="rId2"/>
            <a:stretch>
              <a:fillRect l="0" t="0" r="0" b="0"/>
            </a:stretch>
          </a:blipFill>
        </p:spPr>
      </p:sp>
      <p:sp>
        <p:nvSpPr>
          <p:cNvPr name="Freeform 3" id="3"/>
          <p:cNvSpPr/>
          <p:nvPr/>
        </p:nvSpPr>
        <p:spPr>
          <a:xfrm flipH="false" flipV="false" rot="0">
            <a:off x="3398503" y="3054089"/>
            <a:ext cx="11301259" cy="5961414"/>
          </a:xfrm>
          <a:custGeom>
            <a:avLst/>
            <a:gdLst/>
            <a:ahLst/>
            <a:cxnLst/>
            <a:rect r="r" b="b" t="t" l="l"/>
            <a:pathLst>
              <a:path h="5961414" w="11301259">
                <a:moveTo>
                  <a:pt x="0" y="0"/>
                </a:moveTo>
                <a:lnTo>
                  <a:pt x="11301259" y="0"/>
                </a:lnTo>
                <a:lnTo>
                  <a:pt x="11301259" y="5961414"/>
                </a:lnTo>
                <a:lnTo>
                  <a:pt x="0" y="5961414"/>
                </a:lnTo>
                <a:lnTo>
                  <a:pt x="0" y="0"/>
                </a:lnTo>
                <a:close/>
              </a:path>
            </a:pathLst>
          </a:custGeom>
          <a:blipFill>
            <a:blip r:embed="rId3"/>
            <a:stretch>
              <a:fillRect l="0" t="0" r="0" b="0"/>
            </a:stretch>
          </a:blipFill>
        </p:spPr>
      </p:sp>
      <p:sp>
        <p:nvSpPr>
          <p:cNvPr name="TextBox 4" id="4"/>
          <p:cNvSpPr txBox="true"/>
          <p:nvPr/>
        </p:nvSpPr>
        <p:spPr>
          <a:xfrm rot="0">
            <a:off x="888712" y="519113"/>
            <a:ext cx="7539168" cy="1009650"/>
          </a:xfrm>
          <a:prstGeom prst="rect">
            <a:avLst/>
          </a:prstGeom>
        </p:spPr>
        <p:txBody>
          <a:bodyPr anchor="t" rtlCol="false" tIns="0" lIns="0" bIns="0" rIns="0">
            <a:spAutoFit/>
          </a:bodyPr>
          <a:lstStyle/>
          <a:p>
            <a:pPr algn="l">
              <a:lnSpc>
                <a:spcPts val="7920"/>
              </a:lnSpc>
            </a:pPr>
            <a:r>
              <a:rPr lang="en-US" sz="6600" b="true">
                <a:solidFill>
                  <a:srgbClr val="000000"/>
                </a:solidFill>
                <a:latin typeface="Inter Bold"/>
                <a:ea typeface="Inter Bold"/>
                <a:cs typeface="Inter Bold"/>
                <a:sym typeface="Inter Bold"/>
              </a:rPr>
              <a:t>Kế</a:t>
            </a:r>
            <a:r>
              <a:rPr lang="en-US" sz="6600" b="true">
                <a:solidFill>
                  <a:srgbClr val="000000"/>
                </a:solidFill>
                <a:latin typeface="Inter Bold"/>
                <a:ea typeface="Inter Bold"/>
                <a:cs typeface="Inter Bold"/>
                <a:sym typeface="Inter Bold"/>
              </a:rPr>
              <a:t>t Quả Đạt Được</a:t>
            </a:r>
          </a:p>
        </p:txBody>
      </p:sp>
      <p:sp>
        <p:nvSpPr>
          <p:cNvPr name="TextBox 5" id="5"/>
          <p:cNvSpPr txBox="true"/>
          <p:nvPr/>
        </p:nvSpPr>
        <p:spPr>
          <a:xfrm rot="0">
            <a:off x="3168285" y="1809489"/>
            <a:ext cx="3895130" cy="863600"/>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000000"/>
                </a:solidFill>
                <a:latin typeface="Noto Sans Bold"/>
                <a:ea typeface="Noto Sans Bold"/>
                <a:cs typeface="Noto Sans Bold"/>
                <a:sym typeface="Noto Sans Bold"/>
              </a:rPr>
              <a:t>Trang about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99762" y="491900"/>
            <a:ext cx="2385783" cy="2333918"/>
          </a:xfrm>
          <a:custGeom>
            <a:avLst/>
            <a:gdLst/>
            <a:ahLst/>
            <a:cxnLst/>
            <a:rect r="r" b="b" t="t" l="l"/>
            <a:pathLst>
              <a:path h="2333918" w="2385783">
                <a:moveTo>
                  <a:pt x="0" y="0"/>
                </a:moveTo>
                <a:lnTo>
                  <a:pt x="2385782" y="0"/>
                </a:lnTo>
                <a:lnTo>
                  <a:pt x="2385782" y="2333918"/>
                </a:lnTo>
                <a:lnTo>
                  <a:pt x="0" y="2333918"/>
                </a:lnTo>
                <a:lnTo>
                  <a:pt x="0" y="0"/>
                </a:lnTo>
                <a:close/>
              </a:path>
            </a:pathLst>
          </a:custGeom>
          <a:blipFill>
            <a:blip r:embed="rId2"/>
            <a:stretch>
              <a:fillRect l="0" t="0" r="0" b="0"/>
            </a:stretch>
          </a:blipFill>
        </p:spPr>
      </p:sp>
      <p:sp>
        <p:nvSpPr>
          <p:cNvPr name="Freeform 3" id="3"/>
          <p:cNvSpPr/>
          <p:nvPr/>
        </p:nvSpPr>
        <p:spPr>
          <a:xfrm flipH="false" flipV="false" rot="0">
            <a:off x="3096737" y="3054089"/>
            <a:ext cx="11301259" cy="5961414"/>
          </a:xfrm>
          <a:custGeom>
            <a:avLst/>
            <a:gdLst/>
            <a:ahLst/>
            <a:cxnLst/>
            <a:rect r="r" b="b" t="t" l="l"/>
            <a:pathLst>
              <a:path h="5961414" w="11301259">
                <a:moveTo>
                  <a:pt x="0" y="0"/>
                </a:moveTo>
                <a:lnTo>
                  <a:pt x="11301259" y="0"/>
                </a:lnTo>
                <a:lnTo>
                  <a:pt x="11301259" y="5961414"/>
                </a:lnTo>
                <a:lnTo>
                  <a:pt x="0" y="5961414"/>
                </a:lnTo>
                <a:lnTo>
                  <a:pt x="0" y="0"/>
                </a:lnTo>
                <a:close/>
              </a:path>
            </a:pathLst>
          </a:custGeom>
          <a:blipFill>
            <a:blip r:embed="rId3"/>
            <a:stretch>
              <a:fillRect l="0" t="0" r="0" b="0"/>
            </a:stretch>
          </a:blipFill>
        </p:spPr>
      </p:sp>
      <p:sp>
        <p:nvSpPr>
          <p:cNvPr name="TextBox 4" id="4"/>
          <p:cNvSpPr txBox="true"/>
          <p:nvPr/>
        </p:nvSpPr>
        <p:spPr>
          <a:xfrm rot="0">
            <a:off x="888712" y="519113"/>
            <a:ext cx="7539168" cy="1009650"/>
          </a:xfrm>
          <a:prstGeom prst="rect">
            <a:avLst/>
          </a:prstGeom>
        </p:spPr>
        <p:txBody>
          <a:bodyPr anchor="t" rtlCol="false" tIns="0" lIns="0" bIns="0" rIns="0">
            <a:spAutoFit/>
          </a:bodyPr>
          <a:lstStyle/>
          <a:p>
            <a:pPr algn="l">
              <a:lnSpc>
                <a:spcPts val="7920"/>
              </a:lnSpc>
            </a:pPr>
            <a:r>
              <a:rPr lang="en-US" sz="6600" b="true">
                <a:solidFill>
                  <a:srgbClr val="000000"/>
                </a:solidFill>
                <a:latin typeface="Inter Bold"/>
                <a:ea typeface="Inter Bold"/>
                <a:cs typeface="Inter Bold"/>
                <a:sym typeface="Inter Bold"/>
              </a:rPr>
              <a:t>Kế</a:t>
            </a:r>
            <a:r>
              <a:rPr lang="en-US" sz="6600" b="true">
                <a:solidFill>
                  <a:srgbClr val="000000"/>
                </a:solidFill>
                <a:latin typeface="Inter Bold"/>
                <a:ea typeface="Inter Bold"/>
                <a:cs typeface="Inter Bold"/>
                <a:sym typeface="Inter Bold"/>
              </a:rPr>
              <a:t>t Quả Đạt Được</a:t>
            </a:r>
          </a:p>
        </p:txBody>
      </p:sp>
      <p:sp>
        <p:nvSpPr>
          <p:cNvPr name="TextBox 5" id="5"/>
          <p:cNvSpPr txBox="true"/>
          <p:nvPr/>
        </p:nvSpPr>
        <p:spPr>
          <a:xfrm rot="0">
            <a:off x="2904859" y="1809489"/>
            <a:ext cx="4421981" cy="863600"/>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000000"/>
                </a:solidFill>
                <a:latin typeface="Noto Sans Bold"/>
                <a:ea typeface="Noto Sans Bold"/>
                <a:cs typeface="Noto Sans Bold"/>
                <a:sym typeface="Noto Sans Bold"/>
              </a:rPr>
              <a:t>Trang contact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99762" y="491900"/>
            <a:ext cx="2385783" cy="2333918"/>
          </a:xfrm>
          <a:custGeom>
            <a:avLst/>
            <a:gdLst/>
            <a:ahLst/>
            <a:cxnLst/>
            <a:rect r="r" b="b" t="t" l="l"/>
            <a:pathLst>
              <a:path h="2333918" w="2385783">
                <a:moveTo>
                  <a:pt x="0" y="0"/>
                </a:moveTo>
                <a:lnTo>
                  <a:pt x="2385782" y="0"/>
                </a:lnTo>
                <a:lnTo>
                  <a:pt x="2385782" y="2333918"/>
                </a:lnTo>
                <a:lnTo>
                  <a:pt x="0" y="2333918"/>
                </a:lnTo>
                <a:lnTo>
                  <a:pt x="0" y="0"/>
                </a:lnTo>
                <a:close/>
              </a:path>
            </a:pathLst>
          </a:custGeom>
          <a:blipFill>
            <a:blip r:embed="rId2"/>
            <a:stretch>
              <a:fillRect l="0" t="0" r="0" b="0"/>
            </a:stretch>
          </a:blipFill>
        </p:spPr>
      </p:sp>
      <p:sp>
        <p:nvSpPr>
          <p:cNvPr name="Freeform 3" id="3"/>
          <p:cNvSpPr/>
          <p:nvPr/>
        </p:nvSpPr>
        <p:spPr>
          <a:xfrm flipH="false" flipV="false" rot="0">
            <a:off x="3328509" y="3188454"/>
            <a:ext cx="12019498" cy="6069846"/>
          </a:xfrm>
          <a:custGeom>
            <a:avLst/>
            <a:gdLst/>
            <a:ahLst/>
            <a:cxnLst/>
            <a:rect r="r" b="b" t="t" l="l"/>
            <a:pathLst>
              <a:path h="6069846" w="12019498">
                <a:moveTo>
                  <a:pt x="0" y="0"/>
                </a:moveTo>
                <a:lnTo>
                  <a:pt x="12019497" y="0"/>
                </a:lnTo>
                <a:lnTo>
                  <a:pt x="12019497" y="6069846"/>
                </a:lnTo>
                <a:lnTo>
                  <a:pt x="0" y="6069846"/>
                </a:lnTo>
                <a:lnTo>
                  <a:pt x="0" y="0"/>
                </a:lnTo>
                <a:close/>
              </a:path>
            </a:pathLst>
          </a:custGeom>
          <a:blipFill>
            <a:blip r:embed="rId3"/>
            <a:stretch>
              <a:fillRect l="0" t="0" r="0" b="0"/>
            </a:stretch>
          </a:blipFill>
        </p:spPr>
      </p:sp>
      <p:sp>
        <p:nvSpPr>
          <p:cNvPr name="TextBox 4" id="4"/>
          <p:cNvSpPr txBox="true"/>
          <p:nvPr/>
        </p:nvSpPr>
        <p:spPr>
          <a:xfrm rot="0">
            <a:off x="888712" y="519113"/>
            <a:ext cx="7539168" cy="1009650"/>
          </a:xfrm>
          <a:prstGeom prst="rect">
            <a:avLst/>
          </a:prstGeom>
        </p:spPr>
        <p:txBody>
          <a:bodyPr anchor="t" rtlCol="false" tIns="0" lIns="0" bIns="0" rIns="0">
            <a:spAutoFit/>
          </a:bodyPr>
          <a:lstStyle/>
          <a:p>
            <a:pPr algn="l">
              <a:lnSpc>
                <a:spcPts val="7920"/>
              </a:lnSpc>
            </a:pPr>
            <a:r>
              <a:rPr lang="en-US" sz="6600" b="true">
                <a:solidFill>
                  <a:srgbClr val="000000"/>
                </a:solidFill>
                <a:latin typeface="Inter Bold"/>
                <a:ea typeface="Inter Bold"/>
                <a:cs typeface="Inter Bold"/>
                <a:sym typeface="Inter Bold"/>
              </a:rPr>
              <a:t>Kế</a:t>
            </a:r>
            <a:r>
              <a:rPr lang="en-US" sz="6600" b="true">
                <a:solidFill>
                  <a:srgbClr val="000000"/>
                </a:solidFill>
                <a:latin typeface="Inter Bold"/>
                <a:ea typeface="Inter Bold"/>
                <a:cs typeface="Inter Bold"/>
                <a:sym typeface="Inter Bold"/>
              </a:rPr>
              <a:t>t Quả Đạt Được</a:t>
            </a:r>
          </a:p>
        </p:txBody>
      </p:sp>
      <p:sp>
        <p:nvSpPr>
          <p:cNvPr name="TextBox 5" id="5"/>
          <p:cNvSpPr txBox="true"/>
          <p:nvPr/>
        </p:nvSpPr>
        <p:spPr>
          <a:xfrm rot="0">
            <a:off x="2717157" y="1809489"/>
            <a:ext cx="4797385" cy="863600"/>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000000"/>
                </a:solidFill>
                <a:latin typeface="Noto Sans Bold"/>
                <a:ea typeface="Noto Sans Bold"/>
                <a:cs typeface="Noto Sans Bold"/>
                <a:sym typeface="Noto Sans Bold"/>
              </a:rPr>
              <a:t>Trang giỏ hàng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063525" y="4237626"/>
            <a:ext cx="5020674" cy="5020674"/>
            <a:chOff x="0" y="0"/>
            <a:chExt cx="6350000" cy="6350000"/>
          </a:xfrm>
        </p:grpSpPr>
        <p:sp>
          <p:nvSpPr>
            <p:cNvPr name="Freeform 3" id="3"/>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24991" t="0" r="-24991" b="0"/>
              </a:stretch>
            </a:blipFill>
          </p:spPr>
        </p:sp>
      </p:grpSp>
      <p:grpSp>
        <p:nvGrpSpPr>
          <p:cNvPr name="Group 4" id="4"/>
          <p:cNvGrpSpPr/>
          <p:nvPr/>
        </p:nvGrpSpPr>
        <p:grpSpPr>
          <a:xfrm rot="0">
            <a:off x="1203802" y="4237626"/>
            <a:ext cx="10461808" cy="5020674"/>
            <a:chOff x="0" y="0"/>
            <a:chExt cx="4693464" cy="2252417"/>
          </a:xfrm>
        </p:grpSpPr>
        <p:sp>
          <p:nvSpPr>
            <p:cNvPr name="Freeform 5" id="5"/>
            <p:cNvSpPr/>
            <p:nvPr/>
          </p:nvSpPr>
          <p:spPr>
            <a:xfrm flipH="false" flipV="false" rot="0">
              <a:off x="0" y="0"/>
              <a:ext cx="4693464" cy="2252417"/>
            </a:xfrm>
            <a:custGeom>
              <a:avLst/>
              <a:gdLst/>
              <a:ahLst/>
              <a:cxnLst/>
              <a:rect r="r" b="b" t="t" l="l"/>
              <a:pathLst>
                <a:path h="2252417" w="4693464">
                  <a:moveTo>
                    <a:pt x="4569004" y="2252417"/>
                  </a:moveTo>
                  <a:lnTo>
                    <a:pt x="124460" y="2252417"/>
                  </a:lnTo>
                  <a:cubicBezTo>
                    <a:pt x="55880" y="2252417"/>
                    <a:pt x="0" y="2196537"/>
                    <a:pt x="0" y="2127957"/>
                  </a:cubicBezTo>
                  <a:lnTo>
                    <a:pt x="0" y="124460"/>
                  </a:lnTo>
                  <a:cubicBezTo>
                    <a:pt x="0" y="55880"/>
                    <a:pt x="55880" y="0"/>
                    <a:pt x="124460" y="0"/>
                  </a:cubicBezTo>
                  <a:lnTo>
                    <a:pt x="4569004" y="0"/>
                  </a:lnTo>
                  <a:cubicBezTo>
                    <a:pt x="4637584" y="0"/>
                    <a:pt x="4693464" y="55880"/>
                    <a:pt x="4693464" y="124460"/>
                  </a:cubicBezTo>
                  <a:lnTo>
                    <a:pt x="4693464" y="2127957"/>
                  </a:lnTo>
                  <a:cubicBezTo>
                    <a:pt x="4693464" y="2196537"/>
                    <a:pt x="4637584" y="2252417"/>
                    <a:pt x="4569004" y="2252417"/>
                  </a:cubicBezTo>
                  <a:close/>
                </a:path>
              </a:pathLst>
            </a:custGeom>
            <a:solidFill>
              <a:srgbClr val="F1F1F1">
                <a:alpha val="63922"/>
              </a:srgbClr>
            </a:solidFill>
          </p:spPr>
        </p:sp>
      </p:grpSp>
      <p:grpSp>
        <p:nvGrpSpPr>
          <p:cNvPr name="Group 6" id="6"/>
          <p:cNvGrpSpPr/>
          <p:nvPr/>
        </p:nvGrpSpPr>
        <p:grpSpPr>
          <a:xfrm rot="0">
            <a:off x="1773220" y="4493358"/>
            <a:ext cx="9322972" cy="1852411"/>
            <a:chOff x="0" y="0"/>
            <a:chExt cx="12430629" cy="2469882"/>
          </a:xfrm>
        </p:grpSpPr>
        <p:sp>
          <p:nvSpPr>
            <p:cNvPr name="TextBox 7" id="7"/>
            <p:cNvSpPr txBox="true"/>
            <p:nvPr/>
          </p:nvSpPr>
          <p:spPr>
            <a:xfrm rot="0">
              <a:off x="0" y="-69638"/>
              <a:ext cx="12430629" cy="751628"/>
            </a:xfrm>
            <a:prstGeom prst="rect">
              <a:avLst/>
            </a:prstGeom>
          </p:spPr>
          <p:txBody>
            <a:bodyPr anchor="t" rtlCol="false" tIns="0" lIns="0" bIns="0" rIns="0">
              <a:spAutoFit/>
            </a:bodyPr>
            <a:lstStyle/>
            <a:p>
              <a:pPr algn="l">
                <a:lnSpc>
                  <a:spcPts val="4759"/>
                </a:lnSpc>
              </a:pPr>
              <a:r>
                <a:rPr lang="en-US" sz="3400">
                  <a:solidFill>
                    <a:srgbClr val="000000"/>
                  </a:solidFill>
                  <a:latin typeface="Inter"/>
                  <a:ea typeface="Inter"/>
                  <a:cs typeface="Inter"/>
                  <a:sym typeface="Inter"/>
                </a:rPr>
                <a:t>Kết quả:</a:t>
              </a:r>
            </a:p>
          </p:txBody>
        </p:sp>
        <p:sp>
          <p:nvSpPr>
            <p:cNvPr name="TextBox 8" id="8"/>
            <p:cNvSpPr txBox="true"/>
            <p:nvPr/>
          </p:nvSpPr>
          <p:spPr>
            <a:xfrm rot="0">
              <a:off x="0" y="1245602"/>
              <a:ext cx="12430629" cy="1228090"/>
            </a:xfrm>
            <a:prstGeom prst="rect">
              <a:avLst/>
            </a:prstGeom>
          </p:spPr>
          <p:txBody>
            <a:bodyPr anchor="t" rtlCol="false" tIns="0" lIns="0" bIns="0" rIns="0">
              <a:spAutoFit/>
            </a:bodyPr>
            <a:lstStyle/>
            <a:p>
              <a:pPr algn="l">
                <a:lnSpc>
                  <a:spcPts val="3840"/>
                </a:lnSpc>
              </a:pPr>
              <a:r>
                <a:rPr lang="en-US" sz="2400">
                  <a:solidFill>
                    <a:srgbClr val="000000"/>
                  </a:solidFill>
                  <a:latin typeface="Inter"/>
                  <a:ea typeface="Inter"/>
                  <a:cs typeface="Inter"/>
                  <a:sym typeface="Inter"/>
                </a:rPr>
                <a:t>Hoàn thành giao diện, dễ sử dụng cho khách hàng, hiệu ứng không gây rối mắt, nhất quán, rõ ràng</a:t>
              </a:r>
            </a:p>
          </p:txBody>
        </p:sp>
      </p:grpSp>
      <p:sp>
        <p:nvSpPr>
          <p:cNvPr name="Freeform 9" id="9"/>
          <p:cNvSpPr/>
          <p:nvPr/>
        </p:nvSpPr>
        <p:spPr>
          <a:xfrm flipH="false" flipV="false" rot="0">
            <a:off x="13040408" y="1028700"/>
            <a:ext cx="3066907" cy="2459101"/>
          </a:xfrm>
          <a:custGeom>
            <a:avLst/>
            <a:gdLst/>
            <a:ahLst/>
            <a:cxnLst/>
            <a:rect r="r" b="b" t="t" l="l"/>
            <a:pathLst>
              <a:path h="2459101" w="3066907">
                <a:moveTo>
                  <a:pt x="0" y="0"/>
                </a:moveTo>
                <a:lnTo>
                  <a:pt x="3066907" y="0"/>
                </a:lnTo>
                <a:lnTo>
                  <a:pt x="3066907" y="2459101"/>
                </a:lnTo>
                <a:lnTo>
                  <a:pt x="0" y="24591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203802" y="1015581"/>
            <a:ext cx="10461808" cy="2286000"/>
          </a:xfrm>
          <a:prstGeom prst="rect">
            <a:avLst/>
          </a:prstGeom>
        </p:spPr>
        <p:txBody>
          <a:bodyPr anchor="t" rtlCol="false" tIns="0" lIns="0" bIns="0" rIns="0">
            <a:spAutoFit/>
          </a:bodyPr>
          <a:lstStyle/>
          <a:p>
            <a:pPr algn="l">
              <a:lnSpc>
                <a:spcPts val="9000"/>
              </a:lnSpc>
            </a:pPr>
            <a:r>
              <a:rPr lang="en-US" sz="7500" b="true">
                <a:solidFill>
                  <a:srgbClr val="000000"/>
                </a:solidFill>
                <a:latin typeface="Inter Bold"/>
                <a:ea typeface="Inter Bold"/>
                <a:cs typeface="Inter Bold"/>
                <a:sym typeface="Inter Bold"/>
              </a:rPr>
              <a:t>Kết Quả Và</a:t>
            </a:r>
          </a:p>
          <a:p>
            <a:pPr algn="l">
              <a:lnSpc>
                <a:spcPts val="9000"/>
              </a:lnSpc>
            </a:pPr>
            <a:r>
              <a:rPr lang="en-US" sz="7500" b="true">
                <a:solidFill>
                  <a:srgbClr val="000000"/>
                </a:solidFill>
                <a:latin typeface="Inter Bold"/>
                <a:ea typeface="Inter Bold"/>
                <a:cs typeface="Inter Bold"/>
                <a:sym typeface="Inter Bold"/>
              </a:rPr>
              <a:t>Thách Thức</a:t>
            </a:r>
          </a:p>
        </p:txBody>
      </p:sp>
      <p:grpSp>
        <p:nvGrpSpPr>
          <p:cNvPr name="Group 11" id="11"/>
          <p:cNvGrpSpPr/>
          <p:nvPr/>
        </p:nvGrpSpPr>
        <p:grpSpPr>
          <a:xfrm rot="0">
            <a:off x="1773220" y="6747963"/>
            <a:ext cx="9322972" cy="1852411"/>
            <a:chOff x="0" y="0"/>
            <a:chExt cx="12430629" cy="2469882"/>
          </a:xfrm>
        </p:grpSpPr>
        <p:sp>
          <p:nvSpPr>
            <p:cNvPr name="TextBox 12" id="12"/>
            <p:cNvSpPr txBox="true"/>
            <p:nvPr/>
          </p:nvSpPr>
          <p:spPr>
            <a:xfrm rot="0">
              <a:off x="0" y="-69638"/>
              <a:ext cx="12430629" cy="751628"/>
            </a:xfrm>
            <a:prstGeom prst="rect">
              <a:avLst/>
            </a:prstGeom>
          </p:spPr>
          <p:txBody>
            <a:bodyPr anchor="t" rtlCol="false" tIns="0" lIns="0" bIns="0" rIns="0">
              <a:spAutoFit/>
            </a:bodyPr>
            <a:lstStyle/>
            <a:p>
              <a:pPr algn="l">
                <a:lnSpc>
                  <a:spcPts val="4759"/>
                </a:lnSpc>
              </a:pPr>
              <a:r>
                <a:rPr lang="en-US" sz="3400">
                  <a:solidFill>
                    <a:srgbClr val="000000"/>
                  </a:solidFill>
                  <a:latin typeface="Inter"/>
                  <a:ea typeface="Inter"/>
                  <a:cs typeface="Inter"/>
                  <a:sym typeface="Inter"/>
                </a:rPr>
                <a:t>Thách thức:</a:t>
              </a:r>
            </a:p>
          </p:txBody>
        </p:sp>
        <p:sp>
          <p:nvSpPr>
            <p:cNvPr name="TextBox 13" id="13"/>
            <p:cNvSpPr txBox="true"/>
            <p:nvPr/>
          </p:nvSpPr>
          <p:spPr>
            <a:xfrm rot="0">
              <a:off x="0" y="1245602"/>
              <a:ext cx="12430629" cy="1228090"/>
            </a:xfrm>
            <a:prstGeom prst="rect">
              <a:avLst/>
            </a:prstGeom>
          </p:spPr>
          <p:txBody>
            <a:bodyPr anchor="t" rtlCol="false" tIns="0" lIns="0" bIns="0" rIns="0">
              <a:spAutoFit/>
            </a:bodyPr>
            <a:lstStyle/>
            <a:p>
              <a:pPr algn="l">
                <a:lnSpc>
                  <a:spcPts val="3840"/>
                </a:lnSpc>
              </a:pPr>
              <a:r>
                <a:rPr lang="en-US" sz="2400">
                  <a:solidFill>
                    <a:srgbClr val="000000"/>
                  </a:solidFill>
                  <a:latin typeface="Inter"/>
                  <a:ea typeface="Inter"/>
                  <a:cs typeface="Inter"/>
                  <a:sym typeface="Inter"/>
                </a:rPr>
                <a:t>Do vẫn chưa có phần backend nên nhiều chức năng chẳng hạn như đăng nhập web vẫn chưa làm được</a:t>
              </a:r>
            </a:p>
          </p:txBody>
        </p:sp>
      </p:grpSp>
      <p:sp>
        <p:nvSpPr>
          <p:cNvPr name="Freeform 14" id="14"/>
          <p:cNvSpPr/>
          <p:nvPr/>
        </p:nvSpPr>
        <p:spPr>
          <a:xfrm flipH="false" flipV="false" rot="0">
            <a:off x="8400293" y="491900"/>
            <a:ext cx="2385783" cy="2333918"/>
          </a:xfrm>
          <a:custGeom>
            <a:avLst/>
            <a:gdLst/>
            <a:ahLst/>
            <a:cxnLst/>
            <a:rect r="r" b="b" t="t" l="l"/>
            <a:pathLst>
              <a:path h="2333918" w="2385783">
                <a:moveTo>
                  <a:pt x="0" y="0"/>
                </a:moveTo>
                <a:lnTo>
                  <a:pt x="2385782" y="0"/>
                </a:lnTo>
                <a:lnTo>
                  <a:pt x="2385782" y="2333918"/>
                </a:lnTo>
                <a:lnTo>
                  <a:pt x="0" y="2333918"/>
                </a:lnTo>
                <a:lnTo>
                  <a:pt x="0" y="0"/>
                </a:lnTo>
                <a:close/>
              </a:path>
            </a:pathLst>
          </a:custGeom>
          <a:blipFill>
            <a:blip r:embed="rId5"/>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96506" y="868305"/>
            <a:ext cx="12084767" cy="2180787"/>
            <a:chOff x="0" y="0"/>
            <a:chExt cx="16113022" cy="2907717"/>
          </a:xfrm>
        </p:grpSpPr>
        <p:sp>
          <p:nvSpPr>
            <p:cNvPr name="TextBox 3" id="3"/>
            <p:cNvSpPr txBox="true"/>
            <p:nvPr/>
          </p:nvSpPr>
          <p:spPr>
            <a:xfrm rot="0">
              <a:off x="0" y="66675"/>
              <a:ext cx="16113022" cy="1332865"/>
            </a:xfrm>
            <a:prstGeom prst="rect">
              <a:avLst/>
            </a:prstGeom>
          </p:spPr>
          <p:txBody>
            <a:bodyPr anchor="t" rtlCol="false" tIns="0" lIns="0" bIns="0" rIns="0">
              <a:spAutoFit/>
            </a:bodyPr>
            <a:lstStyle/>
            <a:p>
              <a:pPr algn="ctr">
                <a:lnSpc>
                  <a:spcPts val="7589"/>
                </a:lnSpc>
              </a:pPr>
              <a:r>
                <a:rPr lang="en-US" b="true" sz="6899">
                  <a:solidFill>
                    <a:srgbClr val="000000"/>
                  </a:solidFill>
                  <a:latin typeface="Inter Bold"/>
                  <a:ea typeface="Inter Bold"/>
                  <a:cs typeface="Inter Bold"/>
                  <a:sym typeface="Inter Bold"/>
                </a:rPr>
                <a:t>Hướng Phát Triễn</a:t>
              </a:r>
            </a:p>
          </p:txBody>
        </p:sp>
        <p:sp>
          <p:nvSpPr>
            <p:cNvPr name="TextBox 4" id="4"/>
            <p:cNvSpPr txBox="true"/>
            <p:nvPr/>
          </p:nvSpPr>
          <p:spPr>
            <a:xfrm rot="0">
              <a:off x="0" y="1748842"/>
              <a:ext cx="16113022" cy="2378075"/>
            </a:xfrm>
            <a:prstGeom prst="rect">
              <a:avLst/>
            </a:prstGeom>
          </p:spPr>
          <p:txBody>
            <a:bodyPr anchor="t" rtlCol="false" tIns="0" lIns="0" bIns="0" rIns="0">
              <a:spAutoFit/>
            </a:bodyPr>
            <a:lstStyle/>
            <a:p>
              <a:pPr algn="ctr">
                <a:lnSpc>
                  <a:spcPts val="3599"/>
                </a:lnSpc>
              </a:pPr>
            </a:p>
            <a:p>
              <a:pPr algn="ctr">
                <a:lnSpc>
                  <a:spcPts val="3599"/>
                </a:lnSpc>
              </a:pPr>
            </a:p>
            <a:p>
              <a:pPr algn="ctr">
                <a:lnSpc>
                  <a:spcPts val="3600"/>
                </a:lnSpc>
              </a:pPr>
              <a:r>
                <a:rPr lang="en-US" sz="3000">
                  <a:solidFill>
                    <a:srgbClr val="000000"/>
                  </a:solidFill>
                  <a:latin typeface="Inter"/>
                  <a:ea typeface="Inter"/>
                  <a:cs typeface="Inter"/>
                  <a:sym typeface="Inter"/>
                </a:rPr>
                <a:t>Giúp website có thể hoạt động tốt hơn,</a:t>
              </a:r>
            </a:p>
            <a:p>
              <a:pPr algn="ctr">
                <a:lnSpc>
                  <a:spcPts val="3599"/>
                </a:lnSpc>
              </a:pPr>
              <a:r>
                <a:rPr lang="en-US" sz="2999">
                  <a:solidFill>
                    <a:srgbClr val="000000"/>
                  </a:solidFill>
                  <a:latin typeface="Inter"/>
                  <a:ea typeface="Inter"/>
                  <a:cs typeface="Inter"/>
                  <a:sym typeface="Inter"/>
                </a:rPr>
                <a:t>có thể đưa vào sử dụng thực tiễn</a:t>
              </a:r>
            </a:p>
          </p:txBody>
        </p:sp>
      </p:grpSp>
      <p:grpSp>
        <p:nvGrpSpPr>
          <p:cNvPr name="Group 5" id="5"/>
          <p:cNvGrpSpPr/>
          <p:nvPr/>
        </p:nvGrpSpPr>
        <p:grpSpPr>
          <a:xfrm rot="0">
            <a:off x="1028700" y="4237626"/>
            <a:ext cx="4877993" cy="5020674"/>
            <a:chOff x="0" y="0"/>
            <a:chExt cx="2188406" cy="2252417"/>
          </a:xfrm>
        </p:grpSpPr>
        <p:sp>
          <p:nvSpPr>
            <p:cNvPr name="Freeform 6" id="6"/>
            <p:cNvSpPr/>
            <p:nvPr/>
          </p:nvSpPr>
          <p:spPr>
            <a:xfrm flipH="false" flipV="false" rot="0">
              <a:off x="0" y="0"/>
              <a:ext cx="2188407" cy="2252417"/>
            </a:xfrm>
            <a:custGeom>
              <a:avLst/>
              <a:gdLst/>
              <a:ahLst/>
              <a:cxnLst/>
              <a:rect r="r" b="b" t="t" l="l"/>
              <a:pathLst>
                <a:path h="2252417" w="2188407">
                  <a:moveTo>
                    <a:pt x="2063946" y="2252417"/>
                  </a:moveTo>
                  <a:lnTo>
                    <a:pt x="124460" y="2252417"/>
                  </a:lnTo>
                  <a:cubicBezTo>
                    <a:pt x="55880" y="2252417"/>
                    <a:pt x="0" y="2196537"/>
                    <a:pt x="0" y="2127957"/>
                  </a:cubicBezTo>
                  <a:lnTo>
                    <a:pt x="0" y="124460"/>
                  </a:lnTo>
                  <a:cubicBezTo>
                    <a:pt x="0" y="55880"/>
                    <a:pt x="55880" y="0"/>
                    <a:pt x="124460" y="0"/>
                  </a:cubicBezTo>
                  <a:lnTo>
                    <a:pt x="2063946" y="0"/>
                  </a:lnTo>
                  <a:cubicBezTo>
                    <a:pt x="2132526" y="0"/>
                    <a:pt x="2188407" y="55880"/>
                    <a:pt x="2188407" y="124460"/>
                  </a:cubicBezTo>
                  <a:lnTo>
                    <a:pt x="2188407" y="2127957"/>
                  </a:lnTo>
                  <a:cubicBezTo>
                    <a:pt x="2188407" y="2196537"/>
                    <a:pt x="2132526" y="2252417"/>
                    <a:pt x="2063946" y="2252417"/>
                  </a:cubicBezTo>
                  <a:close/>
                </a:path>
              </a:pathLst>
            </a:custGeom>
            <a:solidFill>
              <a:srgbClr val="F1F1F1">
                <a:alpha val="63922"/>
              </a:srgbClr>
            </a:solidFill>
          </p:spPr>
        </p:sp>
      </p:grpSp>
      <p:grpSp>
        <p:nvGrpSpPr>
          <p:cNvPr name="Group 7" id="7"/>
          <p:cNvGrpSpPr/>
          <p:nvPr/>
        </p:nvGrpSpPr>
        <p:grpSpPr>
          <a:xfrm rot="0">
            <a:off x="6705003" y="4237626"/>
            <a:ext cx="4877993" cy="5020674"/>
            <a:chOff x="0" y="0"/>
            <a:chExt cx="2188406" cy="2252417"/>
          </a:xfrm>
        </p:grpSpPr>
        <p:sp>
          <p:nvSpPr>
            <p:cNvPr name="Freeform 8" id="8"/>
            <p:cNvSpPr/>
            <p:nvPr/>
          </p:nvSpPr>
          <p:spPr>
            <a:xfrm flipH="false" flipV="false" rot="0">
              <a:off x="0" y="0"/>
              <a:ext cx="2188407" cy="2252417"/>
            </a:xfrm>
            <a:custGeom>
              <a:avLst/>
              <a:gdLst/>
              <a:ahLst/>
              <a:cxnLst/>
              <a:rect r="r" b="b" t="t" l="l"/>
              <a:pathLst>
                <a:path h="2252417" w="2188407">
                  <a:moveTo>
                    <a:pt x="2063946" y="2252417"/>
                  </a:moveTo>
                  <a:lnTo>
                    <a:pt x="124460" y="2252417"/>
                  </a:lnTo>
                  <a:cubicBezTo>
                    <a:pt x="55880" y="2252417"/>
                    <a:pt x="0" y="2196537"/>
                    <a:pt x="0" y="2127957"/>
                  </a:cubicBezTo>
                  <a:lnTo>
                    <a:pt x="0" y="124460"/>
                  </a:lnTo>
                  <a:cubicBezTo>
                    <a:pt x="0" y="55880"/>
                    <a:pt x="55880" y="0"/>
                    <a:pt x="124460" y="0"/>
                  </a:cubicBezTo>
                  <a:lnTo>
                    <a:pt x="2063946" y="0"/>
                  </a:lnTo>
                  <a:cubicBezTo>
                    <a:pt x="2132526" y="0"/>
                    <a:pt x="2188407" y="55880"/>
                    <a:pt x="2188407" y="124460"/>
                  </a:cubicBezTo>
                  <a:lnTo>
                    <a:pt x="2188407" y="2127957"/>
                  </a:lnTo>
                  <a:cubicBezTo>
                    <a:pt x="2188407" y="2196537"/>
                    <a:pt x="2132526" y="2252417"/>
                    <a:pt x="2063946" y="2252417"/>
                  </a:cubicBezTo>
                  <a:close/>
                </a:path>
              </a:pathLst>
            </a:custGeom>
            <a:solidFill>
              <a:srgbClr val="F1F1F1">
                <a:alpha val="63922"/>
              </a:srgbClr>
            </a:solidFill>
          </p:spPr>
        </p:sp>
      </p:grpSp>
      <p:grpSp>
        <p:nvGrpSpPr>
          <p:cNvPr name="Group 9" id="9"/>
          <p:cNvGrpSpPr/>
          <p:nvPr/>
        </p:nvGrpSpPr>
        <p:grpSpPr>
          <a:xfrm rot="0">
            <a:off x="12381307" y="4237626"/>
            <a:ext cx="4877993" cy="5020674"/>
            <a:chOff x="0" y="0"/>
            <a:chExt cx="2188406" cy="2252417"/>
          </a:xfrm>
        </p:grpSpPr>
        <p:sp>
          <p:nvSpPr>
            <p:cNvPr name="Freeform 10" id="10"/>
            <p:cNvSpPr/>
            <p:nvPr/>
          </p:nvSpPr>
          <p:spPr>
            <a:xfrm flipH="false" flipV="false" rot="0">
              <a:off x="0" y="0"/>
              <a:ext cx="2188407" cy="2252417"/>
            </a:xfrm>
            <a:custGeom>
              <a:avLst/>
              <a:gdLst/>
              <a:ahLst/>
              <a:cxnLst/>
              <a:rect r="r" b="b" t="t" l="l"/>
              <a:pathLst>
                <a:path h="2252417" w="2188407">
                  <a:moveTo>
                    <a:pt x="2063946" y="2252417"/>
                  </a:moveTo>
                  <a:lnTo>
                    <a:pt x="124460" y="2252417"/>
                  </a:lnTo>
                  <a:cubicBezTo>
                    <a:pt x="55880" y="2252417"/>
                    <a:pt x="0" y="2196537"/>
                    <a:pt x="0" y="2127957"/>
                  </a:cubicBezTo>
                  <a:lnTo>
                    <a:pt x="0" y="124460"/>
                  </a:lnTo>
                  <a:cubicBezTo>
                    <a:pt x="0" y="55880"/>
                    <a:pt x="55880" y="0"/>
                    <a:pt x="124460" y="0"/>
                  </a:cubicBezTo>
                  <a:lnTo>
                    <a:pt x="2063946" y="0"/>
                  </a:lnTo>
                  <a:cubicBezTo>
                    <a:pt x="2132526" y="0"/>
                    <a:pt x="2188407" y="55880"/>
                    <a:pt x="2188407" y="124460"/>
                  </a:cubicBezTo>
                  <a:lnTo>
                    <a:pt x="2188407" y="2127957"/>
                  </a:lnTo>
                  <a:cubicBezTo>
                    <a:pt x="2188407" y="2196537"/>
                    <a:pt x="2132526" y="2252417"/>
                    <a:pt x="2063946" y="2252417"/>
                  </a:cubicBezTo>
                  <a:close/>
                </a:path>
              </a:pathLst>
            </a:custGeom>
            <a:solidFill>
              <a:srgbClr val="F1F1F1">
                <a:alpha val="63922"/>
              </a:srgbClr>
            </a:solidFill>
          </p:spPr>
        </p:sp>
      </p:grpSp>
      <p:sp>
        <p:nvSpPr>
          <p:cNvPr name="Freeform 11" id="11"/>
          <p:cNvSpPr/>
          <p:nvPr/>
        </p:nvSpPr>
        <p:spPr>
          <a:xfrm flipH="false" flipV="false" rot="0">
            <a:off x="3096506" y="4571638"/>
            <a:ext cx="742380" cy="1143723"/>
          </a:xfrm>
          <a:custGeom>
            <a:avLst/>
            <a:gdLst/>
            <a:ahLst/>
            <a:cxnLst/>
            <a:rect r="r" b="b" t="t" l="l"/>
            <a:pathLst>
              <a:path h="1143723" w="742380">
                <a:moveTo>
                  <a:pt x="0" y="0"/>
                </a:moveTo>
                <a:lnTo>
                  <a:pt x="742381" y="0"/>
                </a:lnTo>
                <a:lnTo>
                  <a:pt x="742381" y="1143724"/>
                </a:lnTo>
                <a:lnTo>
                  <a:pt x="0" y="1143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4240758" y="4668273"/>
            <a:ext cx="1159090" cy="950454"/>
          </a:xfrm>
          <a:custGeom>
            <a:avLst/>
            <a:gdLst/>
            <a:ahLst/>
            <a:cxnLst/>
            <a:rect r="r" b="b" t="t" l="l"/>
            <a:pathLst>
              <a:path h="950454" w="1159090">
                <a:moveTo>
                  <a:pt x="0" y="0"/>
                </a:moveTo>
                <a:lnTo>
                  <a:pt x="1159090" y="0"/>
                </a:lnTo>
                <a:lnTo>
                  <a:pt x="1159090" y="950454"/>
                </a:lnTo>
                <a:lnTo>
                  <a:pt x="0" y="950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8384189" y="4754997"/>
            <a:ext cx="1380964" cy="863730"/>
          </a:xfrm>
          <a:custGeom>
            <a:avLst/>
            <a:gdLst/>
            <a:ahLst/>
            <a:cxnLst/>
            <a:rect r="r" b="b" t="t" l="l"/>
            <a:pathLst>
              <a:path h="863730" w="1380964">
                <a:moveTo>
                  <a:pt x="0" y="0"/>
                </a:moveTo>
                <a:lnTo>
                  <a:pt x="1380964" y="0"/>
                </a:lnTo>
                <a:lnTo>
                  <a:pt x="1380964" y="863730"/>
                </a:lnTo>
                <a:lnTo>
                  <a:pt x="0" y="8637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7138877" y="6177367"/>
            <a:ext cx="4010247" cy="2828407"/>
            <a:chOff x="0" y="0"/>
            <a:chExt cx="5346995" cy="3771209"/>
          </a:xfrm>
        </p:grpSpPr>
        <p:sp>
          <p:nvSpPr>
            <p:cNvPr name="TextBox 15" id="15"/>
            <p:cNvSpPr txBox="true"/>
            <p:nvPr/>
          </p:nvSpPr>
          <p:spPr>
            <a:xfrm rot="0">
              <a:off x="0" y="-47625"/>
              <a:ext cx="5346995" cy="569172"/>
            </a:xfrm>
            <a:prstGeom prst="rect">
              <a:avLst/>
            </a:prstGeom>
          </p:spPr>
          <p:txBody>
            <a:bodyPr anchor="t" rtlCol="false" tIns="0" lIns="0" bIns="0" rIns="0">
              <a:spAutoFit/>
            </a:bodyPr>
            <a:lstStyle/>
            <a:p>
              <a:pPr algn="ctr">
                <a:lnSpc>
                  <a:spcPts val="3640"/>
                </a:lnSpc>
              </a:pPr>
              <a:r>
                <a:rPr lang="en-US" b="true" sz="2600">
                  <a:solidFill>
                    <a:srgbClr val="000000"/>
                  </a:solidFill>
                  <a:latin typeface="Inter Bold"/>
                  <a:ea typeface="Inter Bold"/>
                  <a:cs typeface="Inter Bold"/>
                  <a:sym typeface="Inter Bold"/>
                </a:rPr>
                <a:t>Tối ưu </a:t>
              </a:r>
              <a:r>
                <a:rPr lang="en-US" b="true" sz="2600">
                  <a:solidFill>
                    <a:srgbClr val="000000"/>
                  </a:solidFill>
                  <a:latin typeface="Inter Bold"/>
                  <a:ea typeface="Inter Bold"/>
                  <a:cs typeface="Inter Bold"/>
                  <a:sym typeface="Inter Bold"/>
                </a:rPr>
                <a:t>hóa SEO</a:t>
              </a:r>
            </a:p>
          </p:txBody>
        </p:sp>
        <p:sp>
          <p:nvSpPr>
            <p:cNvPr name="TextBox 16" id="16"/>
            <p:cNvSpPr txBox="true"/>
            <p:nvPr/>
          </p:nvSpPr>
          <p:spPr>
            <a:xfrm rot="0">
              <a:off x="0" y="1022483"/>
              <a:ext cx="5346995" cy="2776505"/>
            </a:xfrm>
            <a:prstGeom prst="rect">
              <a:avLst/>
            </a:prstGeom>
          </p:spPr>
          <p:txBody>
            <a:bodyPr anchor="t" rtlCol="false" tIns="0" lIns="0" bIns="0" rIns="0">
              <a:spAutoFit/>
            </a:bodyPr>
            <a:lstStyle/>
            <a:p>
              <a:pPr algn="ctr">
                <a:lnSpc>
                  <a:spcPts val="3360"/>
                </a:lnSpc>
              </a:pPr>
              <a:r>
                <a:rPr lang="en-US" sz="2400">
                  <a:solidFill>
                    <a:srgbClr val="000000"/>
                  </a:solidFill>
                  <a:latin typeface="Inter"/>
                  <a:ea typeface="Inter"/>
                  <a:cs typeface="Inter"/>
                  <a:sym typeface="Inter"/>
                </a:rPr>
                <a:t>Tối</a:t>
              </a:r>
              <a:r>
                <a:rPr lang="en-US" sz="2400">
                  <a:solidFill>
                    <a:srgbClr val="000000"/>
                  </a:solidFill>
                  <a:latin typeface="Inter"/>
                  <a:ea typeface="Inter"/>
                  <a:cs typeface="Inter"/>
                  <a:sym typeface="Inter"/>
                </a:rPr>
                <a:t> ưu hóa cấu trúc HTML, nội dung và các yếu tố khá</a:t>
              </a:r>
            </a:p>
            <a:p>
              <a:pPr algn="ctr">
                <a:lnSpc>
                  <a:spcPts val="3359"/>
                </a:lnSpc>
              </a:pPr>
              <a:r>
                <a:rPr lang="en-US" sz="2400">
                  <a:solidFill>
                    <a:srgbClr val="000000"/>
                  </a:solidFill>
                  <a:latin typeface="Inter"/>
                  <a:ea typeface="Inter"/>
                  <a:cs typeface="Inter"/>
                  <a:sym typeface="Inter"/>
                </a:rPr>
                <a:t>Nghiên cứu và sử dụng các từ khóa liên quan đến sách và văn hóa đọc.</a:t>
              </a:r>
            </a:p>
          </p:txBody>
        </p:sp>
      </p:grpSp>
      <p:grpSp>
        <p:nvGrpSpPr>
          <p:cNvPr name="Group 17" id="17"/>
          <p:cNvGrpSpPr/>
          <p:nvPr/>
        </p:nvGrpSpPr>
        <p:grpSpPr>
          <a:xfrm rot="0">
            <a:off x="12815180" y="6141691"/>
            <a:ext cx="4010247" cy="2015955"/>
            <a:chOff x="0" y="0"/>
            <a:chExt cx="5346995" cy="2687940"/>
          </a:xfrm>
        </p:grpSpPr>
        <p:sp>
          <p:nvSpPr>
            <p:cNvPr name="TextBox 18" id="18"/>
            <p:cNvSpPr txBox="true"/>
            <p:nvPr/>
          </p:nvSpPr>
          <p:spPr>
            <a:xfrm rot="0">
              <a:off x="0" y="-47625"/>
              <a:ext cx="5346995" cy="1178772"/>
            </a:xfrm>
            <a:prstGeom prst="rect">
              <a:avLst/>
            </a:prstGeom>
          </p:spPr>
          <p:txBody>
            <a:bodyPr anchor="t" rtlCol="false" tIns="0" lIns="0" bIns="0" rIns="0">
              <a:spAutoFit/>
            </a:bodyPr>
            <a:lstStyle/>
            <a:p>
              <a:pPr algn="ctr">
                <a:lnSpc>
                  <a:spcPts val="3640"/>
                </a:lnSpc>
              </a:pPr>
              <a:r>
                <a:rPr lang="en-US" b="true" sz="2600">
                  <a:solidFill>
                    <a:srgbClr val="000000"/>
                  </a:solidFill>
                  <a:latin typeface="Inter Bold"/>
                  <a:ea typeface="Inter Bold"/>
                  <a:cs typeface="Inter Bold"/>
                  <a:sym typeface="Inter Bold"/>
                </a:rPr>
                <a:t>Thử nghiệm Người dùng và Phản hồi</a:t>
              </a:r>
            </a:p>
          </p:txBody>
        </p:sp>
        <p:sp>
          <p:nvSpPr>
            <p:cNvPr name="TextBox 19" id="19"/>
            <p:cNvSpPr txBox="true"/>
            <p:nvPr/>
          </p:nvSpPr>
          <p:spPr>
            <a:xfrm rot="0">
              <a:off x="0" y="1625310"/>
              <a:ext cx="5346995" cy="1652441"/>
            </a:xfrm>
            <a:prstGeom prst="rect">
              <a:avLst/>
            </a:prstGeom>
          </p:spPr>
          <p:txBody>
            <a:bodyPr anchor="t" rtlCol="false" tIns="0" lIns="0" bIns="0" rIns="0">
              <a:spAutoFit/>
            </a:bodyPr>
            <a:lstStyle/>
            <a:p>
              <a:pPr algn="ctr">
                <a:lnSpc>
                  <a:spcPts val="3360"/>
                </a:lnSpc>
              </a:pPr>
              <a:r>
                <a:rPr lang="en-US" sz="2400">
                  <a:solidFill>
                    <a:srgbClr val="000000"/>
                  </a:solidFill>
                  <a:latin typeface="Inter"/>
                  <a:ea typeface="Inter"/>
                  <a:cs typeface="Inter"/>
                  <a:sym typeface="Inter"/>
                </a:rPr>
                <a:t>Lắng nghe ý kiến của người dùng và liên tục cập nhật website </a:t>
              </a:r>
            </a:p>
          </p:txBody>
        </p:sp>
      </p:grpSp>
      <p:grpSp>
        <p:nvGrpSpPr>
          <p:cNvPr name="Group 20" id="20"/>
          <p:cNvGrpSpPr/>
          <p:nvPr/>
        </p:nvGrpSpPr>
        <p:grpSpPr>
          <a:xfrm rot="0">
            <a:off x="1462573" y="6177367"/>
            <a:ext cx="4010247" cy="2021035"/>
            <a:chOff x="0" y="0"/>
            <a:chExt cx="5346995" cy="2694714"/>
          </a:xfrm>
        </p:grpSpPr>
        <p:sp>
          <p:nvSpPr>
            <p:cNvPr name="TextBox 21" id="21"/>
            <p:cNvSpPr txBox="true"/>
            <p:nvPr/>
          </p:nvSpPr>
          <p:spPr>
            <a:xfrm rot="0">
              <a:off x="0" y="-47625"/>
              <a:ext cx="5346995" cy="1178772"/>
            </a:xfrm>
            <a:prstGeom prst="rect">
              <a:avLst/>
            </a:prstGeom>
          </p:spPr>
          <p:txBody>
            <a:bodyPr anchor="t" rtlCol="false" tIns="0" lIns="0" bIns="0" rIns="0">
              <a:spAutoFit/>
            </a:bodyPr>
            <a:lstStyle/>
            <a:p>
              <a:pPr algn="ctr">
                <a:lnSpc>
                  <a:spcPts val="3640"/>
                </a:lnSpc>
              </a:pPr>
              <a:r>
                <a:rPr lang="en-US" b="true" sz="2600">
                  <a:solidFill>
                    <a:srgbClr val="000000"/>
                  </a:solidFill>
                  <a:latin typeface="Inter Bold"/>
                  <a:ea typeface="Inter Bold"/>
                  <a:cs typeface="Inter Bold"/>
                  <a:sym typeface="Inter Bold"/>
                </a:rPr>
                <a:t>Xây</a:t>
              </a:r>
              <a:r>
                <a:rPr lang="en-US" b="true" sz="2600">
                  <a:solidFill>
                    <a:srgbClr val="000000"/>
                  </a:solidFill>
                  <a:latin typeface="Inter Bold"/>
                  <a:ea typeface="Inter Bold"/>
                  <a:cs typeface="Inter Bold"/>
                  <a:sym typeface="Inter Bold"/>
                </a:rPr>
                <a:t> dựng hệ thống backend </a:t>
              </a:r>
            </a:p>
          </p:txBody>
        </p:sp>
        <p:sp>
          <p:nvSpPr>
            <p:cNvPr name="TextBox 22" id="22"/>
            <p:cNvSpPr txBox="true"/>
            <p:nvPr/>
          </p:nvSpPr>
          <p:spPr>
            <a:xfrm rot="0">
              <a:off x="0" y="1632083"/>
              <a:ext cx="5346995" cy="1652441"/>
            </a:xfrm>
            <a:prstGeom prst="rect">
              <a:avLst/>
            </a:prstGeom>
          </p:spPr>
          <p:txBody>
            <a:bodyPr anchor="t" rtlCol="false" tIns="0" lIns="0" bIns="0" rIns="0">
              <a:spAutoFit/>
            </a:bodyPr>
            <a:lstStyle/>
            <a:p>
              <a:pPr algn="ctr">
                <a:lnSpc>
                  <a:spcPts val="3359"/>
                </a:lnSpc>
              </a:pPr>
              <a:r>
                <a:rPr lang="en-US" sz="2400">
                  <a:solidFill>
                    <a:srgbClr val="000000"/>
                  </a:solidFill>
                  <a:latin typeface="Inter"/>
                  <a:ea typeface="Inter"/>
                  <a:cs typeface="Inter"/>
                  <a:sym typeface="Inter"/>
                </a:rPr>
                <a:t>Q</a:t>
              </a:r>
              <a:r>
                <a:rPr lang="en-US" sz="2400">
                  <a:solidFill>
                    <a:srgbClr val="000000"/>
                  </a:solidFill>
                  <a:latin typeface="Inter"/>
                  <a:ea typeface="Inter"/>
                  <a:cs typeface="Inter"/>
                  <a:sym typeface="Inter"/>
                </a:rPr>
                <a:t>uản lý dữ liệu sản phẩm, đơn hàng, người dùng và các chức năng liên quan.</a:t>
              </a:r>
            </a:p>
          </p:txBody>
        </p:sp>
      </p:grpSp>
      <p:sp>
        <p:nvSpPr>
          <p:cNvPr name="Freeform 23" id="23"/>
          <p:cNvSpPr/>
          <p:nvPr/>
        </p:nvSpPr>
        <p:spPr>
          <a:xfrm flipH="false" flipV="false" rot="0">
            <a:off x="14699762" y="491900"/>
            <a:ext cx="2385783" cy="2333918"/>
          </a:xfrm>
          <a:custGeom>
            <a:avLst/>
            <a:gdLst/>
            <a:ahLst/>
            <a:cxnLst/>
            <a:rect r="r" b="b" t="t" l="l"/>
            <a:pathLst>
              <a:path h="2333918" w="2385783">
                <a:moveTo>
                  <a:pt x="0" y="0"/>
                </a:moveTo>
                <a:lnTo>
                  <a:pt x="2385782" y="0"/>
                </a:lnTo>
                <a:lnTo>
                  <a:pt x="2385782" y="2333918"/>
                </a:lnTo>
                <a:lnTo>
                  <a:pt x="0" y="2333918"/>
                </a:lnTo>
                <a:lnTo>
                  <a:pt x="0" y="0"/>
                </a:lnTo>
                <a:close/>
              </a:path>
            </a:pathLst>
          </a:custGeom>
          <a:blipFill>
            <a:blip r:embed="rId8"/>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17143" y="1213848"/>
            <a:ext cx="8311953" cy="821055"/>
          </a:xfrm>
          <a:prstGeom prst="rect">
            <a:avLst/>
          </a:prstGeom>
        </p:spPr>
        <p:txBody>
          <a:bodyPr anchor="t" rtlCol="false" tIns="0" lIns="0" bIns="0" rIns="0">
            <a:spAutoFit/>
          </a:bodyPr>
          <a:lstStyle/>
          <a:p>
            <a:pPr algn="ctr">
              <a:lnSpc>
                <a:spcPts val="6719"/>
              </a:lnSpc>
            </a:pPr>
            <a:r>
              <a:rPr lang="en-US" b="true" sz="4800">
                <a:solidFill>
                  <a:srgbClr val="9976FF"/>
                </a:solidFill>
                <a:latin typeface="Inter Bold"/>
                <a:ea typeface="Inter Bold"/>
                <a:cs typeface="Inter Bold"/>
                <a:sym typeface="Inter Bold"/>
              </a:rPr>
              <a:t>Lờ</a:t>
            </a:r>
            <a:r>
              <a:rPr lang="en-US" b="true" sz="4800">
                <a:solidFill>
                  <a:srgbClr val="9976FF"/>
                </a:solidFill>
                <a:latin typeface="Inter Bold"/>
                <a:ea typeface="Inter Bold"/>
                <a:cs typeface="Inter Bold"/>
                <a:sym typeface="Inter Bold"/>
              </a:rPr>
              <a:t>i Cảm Ơn</a:t>
            </a:r>
          </a:p>
        </p:txBody>
      </p:sp>
      <p:grpSp>
        <p:nvGrpSpPr>
          <p:cNvPr name="Group 3" id="3"/>
          <p:cNvGrpSpPr>
            <a:grpSpLocks noChangeAspect="true"/>
          </p:cNvGrpSpPr>
          <p:nvPr/>
        </p:nvGrpSpPr>
        <p:grpSpPr>
          <a:xfrm rot="0">
            <a:off x="11548079" y="972835"/>
            <a:ext cx="5560887" cy="8341331"/>
            <a:chOff x="0" y="0"/>
            <a:chExt cx="6350000" cy="9525000"/>
          </a:xfrm>
        </p:grpSpPr>
        <p:sp>
          <p:nvSpPr>
            <p:cNvPr name="Freeform 4" id="4"/>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13656" t="0" r="-13656" b="0"/>
              </a:stretch>
            </a:blipFill>
          </p:spPr>
        </p:sp>
      </p:grpSp>
      <p:sp>
        <p:nvSpPr>
          <p:cNvPr name="Freeform 5" id="5"/>
          <p:cNvSpPr/>
          <p:nvPr/>
        </p:nvSpPr>
        <p:spPr>
          <a:xfrm flipH="false" flipV="false" rot="0">
            <a:off x="747605" y="505041"/>
            <a:ext cx="2385783" cy="2333918"/>
          </a:xfrm>
          <a:custGeom>
            <a:avLst/>
            <a:gdLst/>
            <a:ahLst/>
            <a:cxnLst/>
            <a:rect r="r" b="b" t="t" l="l"/>
            <a:pathLst>
              <a:path h="2333918" w="2385783">
                <a:moveTo>
                  <a:pt x="0" y="0"/>
                </a:moveTo>
                <a:lnTo>
                  <a:pt x="2385782" y="0"/>
                </a:lnTo>
                <a:lnTo>
                  <a:pt x="2385782" y="2333918"/>
                </a:lnTo>
                <a:lnTo>
                  <a:pt x="0" y="2333918"/>
                </a:lnTo>
                <a:lnTo>
                  <a:pt x="0" y="0"/>
                </a:lnTo>
                <a:close/>
              </a:path>
            </a:pathLst>
          </a:custGeom>
          <a:blipFill>
            <a:blip r:embed="rId3"/>
            <a:stretch>
              <a:fillRect l="0" t="0" r="0" b="0"/>
            </a:stretch>
          </a:blipFill>
        </p:spPr>
      </p:sp>
      <p:sp>
        <p:nvSpPr>
          <p:cNvPr name="TextBox 6" id="6"/>
          <p:cNvSpPr txBox="true"/>
          <p:nvPr/>
        </p:nvSpPr>
        <p:spPr>
          <a:xfrm rot="0">
            <a:off x="1028700" y="3552464"/>
            <a:ext cx="9352690" cy="4781550"/>
          </a:xfrm>
          <a:prstGeom prst="rect">
            <a:avLst/>
          </a:prstGeom>
        </p:spPr>
        <p:txBody>
          <a:bodyPr anchor="t" rtlCol="false" tIns="0" lIns="0" bIns="0" rIns="0">
            <a:spAutoFit/>
          </a:bodyPr>
          <a:lstStyle/>
          <a:p>
            <a:pPr algn="ctr">
              <a:lnSpc>
                <a:spcPts val="4200"/>
              </a:lnSpc>
            </a:pPr>
            <a:r>
              <a:rPr lang="en-US" sz="3000">
                <a:solidFill>
                  <a:srgbClr val="000000"/>
                </a:solidFill>
                <a:latin typeface="Inter"/>
                <a:ea typeface="Inter"/>
                <a:cs typeface="Inter"/>
                <a:sym typeface="Inter"/>
              </a:rPr>
              <a:t>Tôi</a:t>
            </a:r>
            <a:r>
              <a:rPr lang="en-US" sz="3000">
                <a:solidFill>
                  <a:srgbClr val="000000"/>
                </a:solidFill>
                <a:latin typeface="Inter"/>
                <a:ea typeface="Inter"/>
                <a:cs typeface="Inter"/>
                <a:sym typeface="Inter"/>
              </a:rPr>
              <a:t> xin chân thành cảm ơn quý thầy cô đã tận tình hướng dẫn, cung cấp kiến thức và tạo điều kiện thuận lợi để tôi hoàn thành bài báo cáo này. Đồng thời, tôi cũng xin gửi lời cảm ơn đến các cá nhân, tổ chức đã hỗ trợ, đóng góp ý kiến và cung cấp thông tin quý báu trong suốt quá trình thực hiện báo cáo. Mặc dù đã cố gắng hết sức, nhưng không tránh khỏi những thiếu sót; tôi rất mong nhận được sự góp ý để bài báo cáo được hoàn thiện hơn.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2244827" y="1497915"/>
            <a:ext cx="13798347" cy="7291170"/>
            <a:chOff x="0" y="0"/>
            <a:chExt cx="18397796" cy="9721560"/>
          </a:xfrm>
        </p:grpSpPr>
        <p:sp>
          <p:nvSpPr>
            <p:cNvPr name="TextBox 3" id="3"/>
            <p:cNvSpPr txBox="true"/>
            <p:nvPr/>
          </p:nvSpPr>
          <p:spPr>
            <a:xfrm rot="0">
              <a:off x="0" y="3882100"/>
              <a:ext cx="18397796" cy="5201920"/>
            </a:xfrm>
            <a:prstGeom prst="rect">
              <a:avLst/>
            </a:prstGeom>
          </p:spPr>
          <p:txBody>
            <a:bodyPr anchor="t" rtlCol="false" tIns="0" lIns="0" bIns="0" rIns="0">
              <a:spAutoFit/>
            </a:bodyPr>
            <a:lstStyle/>
            <a:p>
              <a:pPr algn="ctr">
                <a:lnSpc>
                  <a:spcPts val="7680"/>
                </a:lnSpc>
              </a:pPr>
              <a:r>
                <a:rPr lang="en-US" sz="6400" b="true">
                  <a:solidFill>
                    <a:srgbClr val="000000"/>
                  </a:solidFill>
                  <a:latin typeface="Inter Bold"/>
                  <a:ea typeface="Inter Bold"/>
                  <a:cs typeface="Inter Bold"/>
                  <a:sym typeface="Inter Bold"/>
                </a:rPr>
                <a:t>5G có thể thay đổi mọi thứ,</a:t>
              </a:r>
            </a:p>
            <a:p>
              <a:pPr algn="ctr">
                <a:lnSpc>
                  <a:spcPts val="7680"/>
                </a:lnSpc>
              </a:pPr>
              <a:r>
                <a:rPr lang="en-US" sz="6400" b="true">
                  <a:solidFill>
                    <a:srgbClr val="000000"/>
                  </a:solidFill>
                  <a:latin typeface="Inter Bold"/>
                  <a:ea typeface="Inter Bold"/>
                  <a:cs typeface="Inter Bold"/>
                  <a:sym typeface="Inter Bold"/>
                </a:rPr>
                <a:t>nhưng cần có một chiến dịch thông tin toàn diện cho</a:t>
              </a:r>
            </a:p>
            <a:p>
              <a:pPr algn="ctr">
                <a:lnSpc>
                  <a:spcPts val="7680"/>
                </a:lnSpc>
              </a:pPr>
              <a:r>
                <a:rPr lang="en-US" sz="6400" b="true">
                  <a:solidFill>
                    <a:srgbClr val="000000"/>
                  </a:solidFill>
                  <a:latin typeface="Inter Bold"/>
                  <a:ea typeface="Inter Bold"/>
                  <a:cs typeface="Inter Bold"/>
                  <a:sym typeface="Inter Bold"/>
                </a:rPr>
                <a:t>doanh nghiệp và người tiêu dùng.</a:t>
              </a:r>
            </a:p>
          </p:txBody>
        </p:sp>
        <p:sp>
          <p:nvSpPr>
            <p:cNvPr name="Freeform 4" id="4"/>
            <p:cNvSpPr/>
            <p:nvPr/>
          </p:nvSpPr>
          <p:spPr>
            <a:xfrm flipH="false" flipV="false" rot="0">
              <a:off x="7715275" y="0"/>
              <a:ext cx="2967246" cy="2433141"/>
            </a:xfrm>
            <a:custGeom>
              <a:avLst/>
              <a:gdLst/>
              <a:ahLst/>
              <a:cxnLst/>
              <a:rect r="r" b="b" t="t" l="l"/>
              <a:pathLst>
                <a:path h="2433141" w="2967246">
                  <a:moveTo>
                    <a:pt x="0" y="0"/>
                  </a:moveTo>
                  <a:lnTo>
                    <a:pt x="2967246" y="0"/>
                  </a:lnTo>
                  <a:lnTo>
                    <a:pt x="2967246" y="2433141"/>
                  </a:lnTo>
                  <a:lnTo>
                    <a:pt x="0" y="2433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7439529" y="5133975"/>
            <a:ext cx="9540580" cy="2590800"/>
          </a:xfrm>
          <a:prstGeom prst="rect">
            <a:avLst/>
          </a:prstGeom>
        </p:spPr>
        <p:txBody>
          <a:bodyPr anchor="t" rtlCol="false" tIns="0" lIns="0" bIns="0" rIns="0">
            <a:spAutoFit/>
          </a:bodyPr>
          <a:lstStyle/>
          <a:p>
            <a:pPr algn="l">
              <a:lnSpc>
                <a:spcPts val="10200"/>
              </a:lnSpc>
            </a:pPr>
            <a:r>
              <a:rPr lang="en-US" sz="8500" b="true">
                <a:solidFill>
                  <a:srgbClr val="000000"/>
                </a:solidFill>
                <a:latin typeface="Inter Bold"/>
                <a:ea typeface="Inter Bold"/>
                <a:cs typeface="Inter Bold"/>
                <a:sym typeface="Inter Bold"/>
              </a:rPr>
              <a:t>Lợi ích của </a:t>
            </a:r>
          </a:p>
          <a:p>
            <a:pPr algn="l">
              <a:lnSpc>
                <a:spcPts val="10200"/>
              </a:lnSpc>
            </a:pPr>
            <a:r>
              <a:rPr lang="en-US" sz="8500" b="true">
                <a:solidFill>
                  <a:srgbClr val="000000"/>
                </a:solidFill>
                <a:latin typeface="Inter Bold"/>
                <a:ea typeface="Inter Bold"/>
                <a:cs typeface="Inter Bold"/>
                <a:sym typeface="Inter Bold"/>
              </a:rPr>
              <a:t>Công nghệ 5G</a:t>
            </a:r>
          </a:p>
        </p:txBody>
      </p:sp>
      <p:sp>
        <p:nvSpPr>
          <p:cNvPr name="Freeform 3" id="3"/>
          <p:cNvSpPr/>
          <p:nvPr/>
        </p:nvSpPr>
        <p:spPr>
          <a:xfrm flipH="false" flipV="false" rot="0">
            <a:off x="2198827" y="-197455"/>
            <a:ext cx="4522539" cy="6172200"/>
          </a:xfrm>
          <a:custGeom>
            <a:avLst/>
            <a:gdLst/>
            <a:ahLst/>
            <a:cxnLst/>
            <a:rect r="r" b="b" t="t" l="l"/>
            <a:pathLst>
              <a:path h="6172200" w="4522539">
                <a:moveTo>
                  <a:pt x="0" y="0"/>
                </a:moveTo>
                <a:lnTo>
                  <a:pt x="4522540" y="0"/>
                </a:lnTo>
                <a:lnTo>
                  <a:pt x="4522540"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892065" y="6012742"/>
            <a:ext cx="5122913" cy="3073748"/>
          </a:xfrm>
          <a:custGeom>
            <a:avLst/>
            <a:gdLst/>
            <a:ahLst/>
            <a:cxnLst/>
            <a:rect r="r" b="b" t="t" l="l"/>
            <a:pathLst>
              <a:path h="3073748" w="5122913">
                <a:moveTo>
                  <a:pt x="0" y="0"/>
                </a:moveTo>
                <a:lnTo>
                  <a:pt x="5122913" y="0"/>
                </a:lnTo>
                <a:lnTo>
                  <a:pt x="5122913" y="3073748"/>
                </a:lnTo>
                <a:lnTo>
                  <a:pt x="0" y="30737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962808" y="-330776"/>
            <a:ext cx="2055611" cy="2717755"/>
          </a:xfrm>
          <a:custGeom>
            <a:avLst/>
            <a:gdLst/>
            <a:ahLst/>
            <a:cxnLst/>
            <a:rect r="r" b="b" t="t" l="l"/>
            <a:pathLst>
              <a:path h="2717755" w="2055611">
                <a:moveTo>
                  <a:pt x="0" y="0"/>
                </a:moveTo>
                <a:lnTo>
                  <a:pt x="2055612" y="0"/>
                </a:lnTo>
                <a:lnTo>
                  <a:pt x="2055612" y="2717756"/>
                </a:lnTo>
                <a:lnTo>
                  <a:pt x="0" y="27177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27292" y="-644511"/>
            <a:ext cx="3993368" cy="2853443"/>
          </a:xfrm>
          <a:custGeom>
            <a:avLst/>
            <a:gdLst/>
            <a:ahLst/>
            <a:cxnLst/>
            <a:rect r="r" b="b" t="t" l="l"/>
            <a:pathLst>
              <a:path h="2853443" w="3993368">
                <a:moveTo>
                  <a:pt x="0" y="0"/>
                </a:moveTo>
                <a:lnTo>
                  <a:pt x="3993368" y="0"/>
                </a:lnTo>
                <a:lnTo>
                  <a:pt x="3993368" y="2853443"/>
                </a:lnTo>
                <a:lnTo>
                  <a:pt x="0" y="28534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58498" y="2944031"/>
            <a:ext cx="6953997" cy="1823019"/>
            <a:chOff x="0" y="0"/>
            <a:chExt cx="4750317" cy="1245315"/>
          </a:xfrm>
        </p:grpSpPr>
        <p:sp>
          <p:nvSpPr>
            <p:cNvPr name="Freeform 3" id="3"/>
            <p:cNvSpPr/>
            <p:nvPr/>
          </p:nvSpPr>
          <p:spPr>
            <a:xfrm flipH="false" flipV="false" rot="0">
              <a:off x="0" y="0"/>
              <a:ext cx="4750317" cy="1245316"/>
            </a:xfrm>
            <a:custGeom>
              <a:avLst/>
              <a:gdLst/>
              <a:ahLst/>
              <a:cxnLst/>
              <a:rect r="r" b="b" t="t" l="l"/>
              <a:pathLst>
                <a:path h="1245316" w="4750317">
                  <a:moveTo>
                    <a:pt x="4625857" y="1245315"/>
                  </a:moveTo>
                  <a:lnTo>
                    <a:pt x="124460" y="1245315"/>
                  </a:lnTo>
                  <a:cubicBezTo>
                    <a:pt x="55880" y="1245315"/>
                    <a:pt x="0" y="1189436"/>
                    <a:pt x="0" y="1120855"/>
                  </a:cubicBezTo>
                  <a:lnTo>
                    <a:pt x="0" y="124460"/>
                  </a:lnTo>
                  <a:cubicBezTo>
                    <a:pt x="0" y="55880"/>
                    <a:pt x="55880" y="0"/>
                    <a:pt x="124460" y="0"/>
                  </a:cubicBezTo>
                  <a:lnTo>
                    <a:pt x="4625857" y="0"/>
                  </a:lnTo>
                  <a:cubicBezTo>
                    <a:pt x="4694437" y="0"/>
                    <a:pt x="4750317" y="55880"/>
                    <a:pt x="4750317" y="124460"/>
                  </a:cubicBezTo>
                  <a:lnTo>
                    <a:pt x="4750317" y="1120856"/>
                  </a:lnTo>
                  <a:cubicBezTo>
                    <a:pt x="4750317" y="1189436"/>
                    <a:pt x="4694437" y="1245316"/>
                    <a:pt x="4625857" y="1245316"/>
                  </a:cubicBezTo>
                  <a:close/>
                </a:path>
              </a:pathLst>
            </a:custGeom>
            <a:solidFill>
              <a:srgbClr val="F1F1F1">
                <a:alpha val="63922"/>
              </a:srgbClr>
            </a:solidFill>
          </p:spPr>
        </p:sp>
      </p:grpSp>
      <p:sp>
        <p:nvSpPr>
          <p:cNvPr name="TextBox 4" id="4"/>
          <p:cNvSpPr txBox="true"/>
          <p:nvPr/>
        </p:nvSpPr>
        <p:spPr>
          <a:xfrm rot="0">
            <a:off x="10274100" y="3055446"/>
            <a:ext cx="6953997" cy="1663065"/>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a:solidFill>
                  <a:srgbClr val="000000"/>
                </a:solidFill>
                <a:latin typeface="Inter Bold"/>
                <a:ea typeface="Inter Bold"/>
                <a:cs typeface="Inter Bold"/>
                <a:sym typeface="Inter Bold"/>
              </a:rPr>
              <a:t>Mục tiêu của đồ án:</a:t>
            </a:r>
            <a:r>
              <a:rPr lang="en-US" sz="2400">
                <a:solidFill>
                  <a:srgbClr val="000000"/>
                </a:solidFill>
                <a:latin typeface="Inter"/>
                <a:ea typeface="Inter"/>
                <a:cs typeface="Inter"/>
                <a:sym typeface="Inter"/>
              </a:rPr>
              <a:t> Mục tiêu chính là tạo ra một trải nghiệm mua sắm sách trực tuyến hấp dẫn, trực quan và dễ sử dụng               cho người dùng.</a:t>
            </a:r>
          </a:p>
        </p:txBody>
      </p:sp>
      <p:grpSp>
        <p:nvGrpSpPr>
          <p:cNvPr name="Group 5" id="5"/>
          <p:cNvGrpSpPr/>
          <p:nvPr/>
        </p:nvGrpSpPr>
        <p:grpSpPr>
          <a:xfrm rot="0">
            <a:off x="10274100" y="4955257"/>
            <a:ext cx="6953997" cy="1379119"/>
            <a:chOff x="0" y="0"/>
            <a:chExt cx="4750317" cy="942084"/>
          </a:xfrm>
        </p:grpSpPr>
        <p:sp>
          <p:nvSpPr>
            <p:cNvPr name="Freeform 6" id="6"/>
            <p:cNvSpPr/>
            <p:nvPr/>
          </p:nvSpPr>
          <p:spPr>
            <a:xfrm flipH="false" flipV="false" rot="0">
              <a:off x="0" y="0"/>
              <a:ext cx="4750317" cy="942084"/>
            </a:xfrm>
            <a:custGeom>
              <a:avLst/>
              <a:gdLst/>
              <a:ahLst/>
              <a:cxnLst/>
              <a:rect r="r" b="b" t="t" l="l"/>
              <a:pathLst>
                <a:path h="942084" w="4750317">
                  <a:moveTo>
                    <a:pt x="4625857" y="942084"/>
                  </a:moveTo>
                  <a:lnTo>
                    <a:pt x="124460" y="942084"/>
                  </a:lnTo>
                  <a:cubicBezTo>
                    <a:pt x="55880" y="942084"/>
                    <a:pt x="0" y="886204"/>
                    <a:pt x="0" y="817624"/>
                  </a:cubicBezTo>
                  <a:lnTo>
                    <a:pt x="0" y="124460"/>
                  </a:lnTo>
                  <a:cubicBezTo>
                    <a:pt x="0" y="55880"/>
                    <a:pt x="55880" y="0"/>
                    <a:pt x="124460" y="0"/>
                  </a:cubicBezTo>
                  <a:lnTo>
                    <a:pt x="4625857" y="0"/>
                  </a:lnTo>
                  <a:cubicBezTo>
                    <a:pt x="4694437" y="0"/>
                    <a:pt x="4750317" y="55880"/>
                    <a:pt x="4750317" y="124460"/>
                  </a:cubicBezTo>
                  <a:lnTo>
                    <a:pt x="4750317" y="817624"/>
                  </a:lnTo>
                  <a:cubicBezTo>
                    <a:pt x="4750317" y="886204"/>
                    <a:pt x="4694437" y="942084"/>
                    <a:pt x="4625857" y="942084"/>
                  </a:cubicBezTo>
                  <a:close/>
                </a:path>
              </a:pathLst>
            </a:custGeom>
            <a:solidFill>
              <a:srgbClr val="F1F1F1">
                <a:alpha val="63922"/>
              </a:srgbClr>
            </a:solidFill>
          </p:spPr>
        </p:sp>
      </p:grpSp>
      <p:sp>
        <p:nvSpPr>
          <p:cNvPr name="TextBox 7" id="7"/>
          <p:cNvSpPr txBox="true"/>
          <p:nvPr/>
        </p:nvSpPr>
        <p:spPr>
          <a:xfrm rot="0">
            <a:off x="10258498" y="5113045"/>
            <a:ext cx="6303346" cy="1243965"/>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a:solidFill>
                  <a:srgbClr val="000000"/>
                </a:solidFill>
                <a:latin typeface="Inter Bold"/>
                <a:ea typeface="Inter Bold"/>
                <a:cs typeface="Inter Bold"/>
                <a:sym typeface="Inter Bold"/>
              </a:rPr>
              <a:t>Vấn đề/Nhu cầu:</a:t>
            </a:r>
            <a:r>
              <a:rPr lang="en-US" sz="2400">
                <a:solidFill>
                  <a:srgbClr val="000000"/>
                </a:solidFill>
                <a:latin typeface="Inter"/>
                <a:ea typeface="Inter"/>
                <a:cs typeface="Inter"/>
                <a:sym typeface="Inter"/>
              </a:rPr>
              <a:t> thiết kế và phát triển giao diện người dùng (frontend) cho một website bán sách trực tuyến.o?</a:t>
            </a:r>
          </a:p>
        </p:txBody>
      </p:sp>
      <p:grpSp>
        <p:nvGrpSpPr>
          <p:cNvPr name="Group 8" id="8"/>
          <p:cNvGrpSpPr/>
          <p:nvPr/>
        </p:nvGrpSpPr>
        <p:grpSpPr>
          <a:xfrm rot="0">
            <a:off x="10289702" y="6524875"/>
            <a:ext cx="6953997" cy="1307857"/>
            <a:chOff x="0" y="0"/>
            <a:chExt cx="4750317" cy="893405"/>
          </a:xfrm>
        </p:grpSpPr>
        <p:sp>
          <p:nvSpPr>
            <p:cNvPr name="Freeform 9" id="9"/>
            <p:cNvSpPr/>
            <p:nvPr/>
          </p:nvSpPr>
          <p:spPr>
            <a:xfrm flipH="false" flipV="false" rot="0">
              <a:off x="0" y="0"/>
              <a:ext cx="4750317" cy="893405"/>
            </a:xfrm>
            <a:custGeom>
              <a:avLst/>
              <a:gdLst/>
              <a:ahLst/>
              <a:cxnLst/>
              <a:rect r="r" b="b" t="t" l="l"/>
              <a:pathLst>
                <a:path h="893405" w="4750317">
                  <a:moveTo>
                    <a:pt x="4625857" y="893405"/>
                  </a:moveTo>
                  <a:lnTo>
                    <a:pt x="124460" y="893405"/>
                  </a:lnTo>
                  <a:cubicBezTo>
                    <a:pt x="55880" y="893405"/>
                    <a:pt x="0" y="837525"/>
                    <a:pt x="0" y="768945"/>
                  </a:cubicBezTo>
                  <a:lnTo>
                    <a:pt x="0" y="124460"/>
                  </a:lnTo>
                  <a:cubicBezTo>
                    <a:pt x="0" y="55880"/>
                    <a:pt x="55880" y="0"/>
                    <a:pt x="124460" y="0"/>
                  </a:cubicBezTo>
                  <a:lnTo>
                    <a:pt x="4625857" y="0"/>
                  </a:lnTo>
                  <a:cubicBezTo>
                    <a:pt x="4694437" y="0"/>
                    <a:pt x="4750317" y="55880"/>
                    <a:pt x="4750317" y="124460"/>
                  </a:cubicBezTo>
                  <a:lnTo>
                    <a:pt x="4750317" y="768945"/>
                  </a:lnTo>
                  <a:cubicBezTo>
                    <a:pt x="4750317" y="837525"/>
                    <a:pt x="4694437" y="893405"/>
                    <a:pt x="4625857" y="893405"/>
                  </a:cubicBezTo>
                  <a:close/>
                </a:path>
              </a:pathLst>
            </a:custGeom>
            <a:solidFill>
              <a:srgbClr val="F1F1F1">
                <a:alpha val="63922"/>
              </a:srgbClr>
            </a:solidFill>
          </p:spPr>
        </p:sp>
      </p:grpSp>
      <p:sp>
        <p:nvSpPr>
          <p:cNvPr name="TextBox 10" id="10"/>
          <p:cNvSpPr txBox="true"/>
          <p:nvPr/>
        </p:nvSpPr>
        <p:spPr>
          <a:xfrm rot="0">
            <a:off x="10289702" y="6537985"/>
            <a:ext cx="6303346" cy="1243965"/>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a:solidFill>
                  <a:srgbClr val="000000"/>
                </a:solidFill>
                <a:latin typeface="Inter Bold"/>
                <a:ea typeface="Inter Bold"/>
                <a:cs typeface="Inter Bold"/>
                <a:sym typeface="Inter Bold"/>
              </a:rPr>
              <a:t>Đối tượng mục tiêu: </a:t>
            </a:r>
            <a:r>
              <a:rPr lang="en-US" sz="2400">
                <a:solidFill>
                  <a:srgbClr val="000000"/>
                </a:solidFill>
                <a:latin typeface="Inter"/>
                <a:ea typeface="Inter"/>
                <a:cs typeface="Inter"/>
                <a:sym typeface="Inter"/>
              </a:rPr>
              <a:t>Thiết</a:t>
            </a:r>
            <a:r>
              <a:rPr lang="en-US" b="true" sz="2400">
                <a:solidFill>
                  <a:srgbClr val="000000"/>
                </a:solidFill>
                <a:latin typeface="Inter Bold"/>
                <a:ea typeface="Inter Bold"/>
                <a:cs typeface="Inter Bold"/>
                <a:sym typeface="Inter Bold"/>
              </a:rPr>
              <a:t> </a:t>
            </a:r>
            <a:r>
              <a:rPr lang="en-US" sz="2400">
                <a:solidFill>
                  <a:srgbClr val="000000"/>
                </a:solidFill>
                <a:latin typeface="Inter"/>
                <a:ea typeface="Inter"/>
                <a:cs typeface="Inter"/>
                <a:sym typeface="Inter"/>
              </a:rPr>
              <a:t>kế giao diện và làm quen với các ngôn ngữ          html, css, js</a:t>
            </a:r>
          </a:p>
        </p:txBody>
      </p:sp>
      <p:grpSp>
        <p:nvGrpSpPr>
          <p:cNvPr name="Group 11" id="11"/>
          <p:cNvGrpSpPr/>
          <p:nvPr/>
        </p:nvGrpSpPr>
        <p:grpSpPr>
          <a:xfrm rot="0">
            <a:off x="10305303" y="8023232"/>
            <a:ext cx="6953997" cy="966761"/>
            <a:chOff x="0" y="0"/>
            <a:chExt cx="4750317" cy="660400"/>
          </a:xfrm>
        </p:grpSpPr>
        <p:sp>
          <p:nvSpPr>
            <p:cNvPr name="Freeform 12" id="12"/>
            <p:cNvSpPr/>
            <p:nvPr/>
          </p:nvSpPr>
          <p:spPr>
            <a:xfrm flipH="false" flipV="false" rot="0">
              <a:off x="0" y="0"/>
              <a:ext cx="4750317" cy="660400"/>
            </a:xfrm>
            <a:custGeom>
              <a:avLst/>
              <a:gdLst/>
              <a:ahLst/>
              <a:cxnLst/>
              <a:rect r="r" b="b" t="t" l="l"/>
              <a:pathLst>
                <a:path h="660400" w="4750317">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sp>
      </p:grpSp>
      <p:sp>
        <p:nvSpPr>
          <p:cNvPr name="TextBox 13" id="13"/>
          <p:cNvSpPr txBox="true"/>
          <p:nvPr/>
        </p:nvSpPr>
        <p:spPr>
          <a:xfrm rot="0">
            <a:off x="10268023" y="8089907"/>
            <a:ext cx="6597468" cy="824865"/>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a:solidFill>
                  <a:srgbClr val="000000"/>
                </a:solidFill>
                <a:latin typeface="Inter Bold"/>
                <a:ea typeface="Inter Bold"/>
                <a:cs typeface="Inter Bold"/>
                <a:sym typeface="Inter Bold"/>
              </a:rPr>
              <a:t>Phạm vi của đồ án: </a:t>
            </a:r>
            <a:r>
              <a:rPr lang="en-US" sz="2400">
                <a:solidFill>
                  <a:srgbClr val="000000"/>
                </a:solidFill>
                <a:latin typeface="Inter"/>
                <a:ea typeface="Inter"/>
                <a:cs typeface="Inter"/>
                <a:sym typeface="Inter"/>
              </a:rPr>
              <a:t>Xây dựng 1 trang chủ và 7 trang con với đẩy đủ chức năng</a:t>
            </a:r>
          </a:p>
        </p:txBody>
      </p:sp>
      <p:sp>
        <p:nvSpPr>
          <p:cNvPr name="Freeform 14" id="14"/>
          <p:cNvSpPr/>
          <p:nvPr/>
        </p:nvSpPr>
        <p:spPr>
          <a:xfrm flipH="false" flipV="false" rot="0">
            <a:off x="820431" y="6310037"/>
            <a:ext cx="5459428" cy="3414624"/>
          </a:xfrm>
          <a:custGeom>
            <a:avLst/>
            <a:gdLst/>
            <a:ahLst/>
            <a:cxnLst/>
            <a:rect r="r" b="b" t="t" l="l"/>
            <a:pathLst>
              <a:path h="3414624" w="5459428">
                <a:moveTo>
                  <a:pt x="0" y="0"/>
                </a:moveTo>
                <a:lnTo>
                  <a:pt x="5459428" y="0"/>
                </a:lnTo>
                <a:lnTo>
                  <a:pt x="5459428" y="3414624"/>
                </a:lnTo>
                <a:lnTo>
                  <a:pt x="0" y="3414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652776" y="2833010"/>
            <a:ext cx="9605723" cy="2045062"/>
            <a:chOff x="0" y="0"/>
            <a:chExt cx="12807630" cy="2726749"/>
          </a:xfrm>
        </p:grpSpPr>
        <p:sp>
          <p:nvSpPr>
            <p:cNvPr name="TextBox 16" id="16"/>
            <p:cNvSpPr txBox="true"/>
            <p:nvPr/>
          </p:nvSpPr>
          <p:spPr>
            <a:xfrm rot="0">
              <a:off x="0" y="9525"/>
              <a:ext cx="12807630" cy="1768475"/>
            </a:xfrm>
            <a:prstGeom prst="rect">
              <a:avLst/>
            </a:prstGeom>
          </p:spPr>
          <p:txBody>
            <a:bodyPr anchor="t" rtlCol="false" tIns="0" lIns="0" bIns="0" rIns="0">
              <a:spAutoFit/>
            </a:bodyPr>
            <a:lstStyle/>
            <a:p>
              <a:pPr algn="l">
                <a:lnSpc>
                  <a:spcPts val="10559"/>
                </a:lnSpc>
              </a:pPr>
              <a:r>
                <a:rPr lang="en-US" sz="8799" b="true">
                  <a:solidFill>
                    <a:srgbClr val="000000"/>
                  </a:solidFill>
                  <a:latin typeface="Inter Bold"/>
                  <a:ea typeface="Inter Bold"/>
                  <a:cs typeface="Inter Bold"/>
                  <a:sym typeface="Inter Bold"/>
                </a:rPr>
                <a:t>Giới Thiệu Chung</a:t>
              </a:r>
            </a:p>
          </p:txBody>
        </p:sp>
        <p:sp>
          <p:nvSpPr>
            <p:cNvPr name="TextBox 17" id="17"/>
            <p:cNvSpPr txBox="true"/>
            <p:nvPr/>
          </p:nvSpPr>
          <p:spPr>
            <a:xfrm rot="0">
              <a:off x="0" y="2112069"/>
              <a:ext cx="12807630" cy="622300"/>
            </a:xfrm>
            <a:prstGeom prst="rect">
              <a:avLst/>
            </a:prstGeom>
          </p:spPr>
          <p:txBody>
            <a:bodyPr anchor="t" rtlCol="false" tIns="0" lIns="0" bIns="0" rIns="0">
              <a:spAutoFit/>
            </a:bodyPr>
            <a:lstStyle/>
            <a:p>
              <a:pPr algn="l">
                <a:lnSpc>
                  <a:spcPts val="3719"/>
                </a:lnSpc>
              </a:pPr>
              <a:r>
                <a:rPr lang="en-US" sz="3099">
                  <a:solidFill>
                    <a:srgbClr val="000000"/>
                  </a:solidFill>
                  <a:latin typeface="Inter"/>
                  <a:ea typeface="Inter"/>
                  <a:cs typeface="Inter"/>
                  <a:sym typeface="Inter"/>
                </a:rPr>
                <a:t>ĐỒ ÁN XÂY DỰNG WEBSITE</a:t>
              </a:r>
              <a:r>
                <a:rPr lang="en-US" sz="3099">
                  <a:solidFill>
                    <a:srgbClr val="000000"/>
                  </a:solidFill>
                  <a:latin typeface="Inter"/>
                  <a:ea typeface="Inter"/>
                  <a:cs typeface="Inter"/>
                  <a:sym typeface="Inter"/>
                </a:rPr>
                <a:t> BÁN SÁCH</a:t>
              </a:r>
            </a:p>
          </p:txBody>
        </p:sp>
      </p:grpSp>
      <p:sp>
        <p:nvSpPr>
          <p:cNvPr name="Freeform 18" id="18"/>
          <p:cNvSpPr/>
          <p:nvPr/>
        </p:nvSpPr>
        <p:spPr>
          <a:xfrm flipH="false" flipV="false" rot="0">
            <a:off x="7465942" y="229220"/>
            <a:ext cx="2385783" cy="2333918"/>
          </a:xfrm>
          <a:custGeom>
            <a:avLst/>
            <a:gdLst/>
            <a:ahLst/>
            <a:cxnLst/>
            <a:rect r="r" b="b" t="t" l="l"/>
            <a:pathLst>
              <a:path h="2333918" w="2385783">
                <a:moveTo>
                  <a:pt x="0" y="0"/>
                </a:moveTo>
                <a:lnTo>
                  <a:pt x="2385783" y="0"/>
                </a:lnTo>
                <a:lnTo>
                  <a:pt x="2385783" y="2333918"/>
                </a:lnTo>
                <a:lnTo>
                  <a:pt x="0" y="2333918"/>
                </a:lnTo>
                <a:lnTo>
                  <a:pt x="0" y="0"/>
                </a:lnTo>
                <a:close/>
              </a:path>
            </a:pathLst>
          </a:custGeom>
          <a:blipFill>
            <a:blip r:embed="rId4"/>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17175" y="2911748"/>
            <a:ext cx="5098871" cy="4463504"/>
            <a:chOff x="0" y="0"/>
            <a:chExt cx="6798495" cy="5951339"/>
          </a:xfrm>
        </p:grpSpPr>
        <p:sp>
          <p:nvSpPr>
            <p:cNvPr name="TextBox 3" id="3"/>
            <p:cNvSpPr txBox="true"/>
            <p:nvPr/>
          </p:nvSpPr>
          <p:spPr>
            <a:xfrm rot="0">
              <a:off x="0" y="5927"/>
              <a:ext cx="6798495" cy="4712546"/>
            </a:xfrm>
            <a:prstGeom prst="rect">
              <a:avLst/>
            </a:prstGeom>
          </p:spPr>
          <p:txBody>
            <a:bodyPr anchor="t" rtlCol="false" tIns="0" lIns="0" bIns="0" rIns="0">
              <a:spAutoFit/>
            </a:bodyPr>
            <a:lstStyle/>
            <a:p>
              <a:pPr algn="l">
                <a:lnSpc>
                  <a:spcPts val="6957"/>
                </a:lnSpc>
              </a:pPr>
              <a:r>
                <a:rPr lang="en-US" sz="5797" b="true">
                  <a:solidFill>
                    <a:srgbClr val="000000"/>
                  </a:solidFill>
                  <a:latin typeface="Inter Bold"/>
                  <a:ea typeface="Inter Bold"/>
                  <a:cs typeface="Inter Bold"/>
                  <a:sym typeface="Inter Bold"/>
                </a:rPr>
                <a:t>Công nghệ 5G có thực sự gây ra rủi ro về sức khỏe?</a:t>
              </a:r>
            </a:p>
          </p:txBody>
        </p:sp>
        <p:sp>
          <p:nvSpPr>
            <p:cNvPr name="TextBox 4" id="4"/>
            <p:cNvSpPr txBox="true"/>
            <p:nvPr/>
          </p:nvSpPr>
          <p:spPr>
            <a:xfrm rot="0">
              <a:off x="0" y="5175369"/>
              <a:ext cx="6798495" cy="746760"/>
            </a:xfrm>
            <a:prstGeom prst="rect">
              <a:avLst/>
            </a:prstGeom>
          </p:spPr>
          <p:txBody>
            <a:bodyPr anchor="t" rtlCol="false" tIns="0" lIns="0" bIns="0" rIns="0">
              <a:spAutoFit/>
            </a:bodyPr>
            <a:lstStyle/>
            <a:p>
              <a:pPr algn="l">
                <a:lnSpc>
                  <a:spcPts val="4620"/>
                </a:lnSpc>
              </a:pPr>
              <a:r>
                <a:rPr lang="en-US" sz="3300">
                  <a:solidFill>
                    <a:srgbClr val="000000"/>
                  </a:solidFill>
                  <a:latin typeface="Inter"/>
                  <a:ea typeface="Inter"/>
                  <a:cs typeface="Inter"/>
                  <a:sym typeface="Inter"/>
                </a:rPr>
                <a:t>5G an toàn đến mức nào?</a:t>
              </a:r>
            </a:p>
          </p:txBody>
        </p:sp>
      </p:grpSp>
      <p:sp>
        <p:nvSpPr>
          <p:cNvPr name="TextBox 5" id="5"/>
          <p:cNvSpPr txBox="true"/>
          <p:nvPr/>
        </p:nvSpPr>
        <p:spPr>
          <a:xfrm rot="0">
            <a:off x="12234185" y="3627120"/>
            <a:ext cx="4936641" cy="2956560"/>
          </a:xfrm>
          <a:prstGeom prst="rect">
            <a:avLst/>
          </a:prstGeom>
        </p:spPr>
        <p:txBody>
          <a:bodyPr anchor="t" rtlCol="false" tIns="0" lIns="0" bIns="0" rIns="0">
            <a:spAutoFit/>
          </a:bodyPr>
          <a:lstStyle/>
          <a:p>
            <a:pPr algn="l">
              <a:lnSpc>
                <a:spcPts val="3360"/>
              </a:lnSpc>
            </a:pPr>
            <a:r>
              <a:rPr lang="en-US" sz="2100">
                <a:solidFill>
                  <a:srgbClr val="000000"/>
                </a:solidFill>
                <a:latin typeface="Inter"/>
                <a:ea typeface="Inter"/>
                <a:cs typeface="Inter"/>
                <a:sym typeface="Inter"/>
              </a:rPr>
              <a:t>Các chuyên gia đã bày tỏ rằng không có cơ sở thực tế nào để tuyên bố 5G gây ra rủi ro cho sức khỏe con người, dù nhiều nghiên cứu hơn nữa về 5G</a:t>
            </a:r>
          </a:p>
          <a:p>
            <a:pPr algn="l">
              <a:lnSpc>
                <a:spcPts val="3360"/>
              </a:lnSpc>
            </a:pPr>
            <a:r>
              <a:rPr lang="en-US" sz="2100">
                <a:solidFill>
                  <a:srgbClr val="000000"/>
                </a:solidFill>
                <a:latin typeface="Inter"/>
                <a:ea typeface="Inter"/>
                <a:cs typeface="Inter"/>
                <a:sym typeface="Inter"/>
              </a:rPr>
              <a:t>có thể mang lại giá trị. Người tiêu dùng</a:t>
            </a:r>
          </a:p>
          <a:p>
            <a:pPr algn="l">
              <a:lnSpc>
                <a:spcPts val="3360"/>
              </a:lnSpc>
            </a:pPr>
            <a:r>
              <a:rPr lang="en-US" sz="2100">
                <a:solidFill>
                  <a:srgbClr val="000000"/>
                </a:solidFill>
                <a:latin typeface="Inter"/>
                <a:ea typeface="Inter"/>
                <a:cs typeface="Inter"/>
                <a:sym typeface="Inter"/>
              </a:rPr>
              <a:t>cũng cần được phổ biến nhiều hơn về cách 5G hoạt động.</a:t>
            </a:r>
          </a:p>
        </p:txBody>
      </p:sp>
      <p:sp>
        <p:nvSpPr>
          <p:cNvPr name="Freeform 6" id="6"/>
          <p:cNvSpPr/>
          <p:nvPr/>
        </p:nvSpPr>
        <p:spPr>
          <a:xfrm flipH="false" flipV="false" rot="0">
            <a:off x="7407098" y="2997772"/>
            <a:ext cx="3636033" cy="4291456"/>
          </a:xfrm>
          <a:custGeom>
            <a:avLst/>
            <a:gdLst/>
            <a:ahLst/>
            <a:cxnLst/>
            <a:rect r="r" b="b" t="t" l="l"/>
            <a:pathLst>
              <a:path h="4291456" w="3636033">
                <a:moveTo>
                  <a:pt x="0" y="0"/>
                </a:moveTo>
                <a:lnTo>
                  <a:pt x="3636034" y="0"/>
                </a:lnTo>
                <a:lnTo>
                  <a:pt x="3636034" y="4291456"/>
                </a:lnTo>
                <a:lnTo>
                  <a:pt x="0" y="4291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7084695" y="2661410"/>
            <a:ext cx="9789058" cy="4964181"/>
            <a:chOff x="0" y="0"/>
            <a:chExt cx="13052077" cy="6618907"/>
          </a:xfrm>
        </p:grpSpPr>
        <p:sp>
          <p:nvSpPr>
            <p:cNvPr name="TextBox 3" id="3"/>
            <p:cNvSpPr txBox="true"/>
            <p:nvPr/>
          </p:nvSpPr>
          <p:spPr>
            <a:xfrm rot="0">
              <a:off x="0" y="50800"/>
              <a:ext cx="13052077" cy="5080000"/>
            </a:xfrm>
            <a:prstGeom prst="rect">
              <a:avLst/>
            </a:prstGeom>
          </p:spPr>
          <p:txBody>
            <a:bodyPr anchor="t" rtlCol="false" tIns="0" lIns="0" bIns="0" rIns="0">
              <a:spAutoFit/>
            </a:bodyPr>
            <a:lstStyle/>
            <a:p>
              <a:pPr algn="l">
                <a:lnSpc>
                  <a:spcPts val="7500"/>
                </a:lnSpc>
              </a:pPr>
              <a:r>
                <a:rPr lang="en-US" sz="6250">
                  <a:solidFill>
                    <a:srgbClr val="000000"/>
                  </a:solidFill>
                  <a:latin typeface="Inter"/>
                  <a:ea typeface="Inter"/>
                  <a:cs typeface="Inter"/>
                  <a:sym typeface="Inter"/>
                </a:rPr>
                <a:t>Mạng lưới của tương lai đang được xây dựng ngay lúc này. 5G là một phần quan trọng trong đó.</a:t>
              </a:r>
            </a:p>
          </p:txBody>
        </p:sp>
        <p:sp>
          <p:nvSpPr>
            <p:cNvPr name="TextBox 4" id="4"/>
            <p:cNvSpPr txBox="true"/>
            <p:nvPr/>
          </p:nvSpPr>
          <p:spPr>
            <a:xfrm rot="0">
              <a:off x="0" y="5994491"/>
              <a:ext cx="6027268" cy="626110"/>
            </a:xfrm>
            <a:prstGeom prst="rect">
              <a:avLst/>
            </a:prstGeom>
          </p:spPr>
          <p:txBody>
            <a:bodyPr anchor="t" rtlCol="false" tIns="0" lIns="0" bIns="0" rIns="0">
              <a:spAutoFit/>
            </a:bodyPr>
            <a:lstStyle/>
            <a:p>
              <a:pPr algn="l">
                <a:lnSpc>
                  <a:spcPts val="3919"/>
                </a:lnSpc>
              </a:pPr>
              <a:r>
                <a:rPr lang="en-US" sz="2800" spc="84">
                  <a:solidFill>
                    <a:srgbClr val="000000"/>
                  </a:solidFill>
                  <a:latin typeface="Inter"/>
                  <a:ea typeface="Inter"/>
                  <a:cs typeface="Inter"/>
                  <a:sym typeface="Inter"/>
                </a:rPr>
                <a:t>EBEN ALBERTYN</a:t>
              </a:r>
            </a:p>
          </p:txBody>
        </p:sp>
      </p:grpSp>
      <p:sp>
        <p:nvSpPr>
          <p:cNvPr name="Freeform 5" id="5"/>
          <p:cNvSpPr/>
          <p:nvPr/>
        </p:nvSpPr>
        <p:spPr>
          <a:xfrm flipH="false" flipV="false" rot="0">
            <a:off x="1265789" y="2746105"/>
            <a:ext cx="4843998" cy="4879486"/>
          </a:xfrm>
          <a:custGeom>
            <a:avLst/>
            <a:gdLst/>
            <a:ahLst/>
            <a:cxnLst/>
            <a:rect r="r" b="b" t="t" l="l"/>
            <a:pathLst>
              <a:path h="4879486" w="4843998">
                <a:moveTo>
                  <a:pt x="0" y="0"/>
                </a:moveTo>
                <a:lnTo>
                  <a:pt x="4843998" y="0"/>
                </a:lnTo>
                <a:lnTo>
                  <a:pt x="4843998" y="4879485"/>
                </a:lnTo>
                <a:lnTo>
                  <a:pt x="0" y="4879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834752" y="1730607"/>
            <a:ext cx="14618496" cy="1123950"/>
          </a:xfrm>
          <a:prstGeom prst="rect">
            <a:avLst/>
          </a:prstGeom>
        </p:spPr>
        <p:txBody>
          <a:bodyPr anchor="t" rtlCol="false" tIns="0" lIns="0" bIns="0" rIns="0">
            <a:spAutoFit/>
          </a:bodyPr>
          <a:lstStyle/>
          <a:p>
            <a:pPr algn="ctr">
              <a:lnSpc>
                <a:spcPts val="8849"/>
              </a:lnSpc>
            </a:pPr>
            <a:r>
              <a:rPr lang="en-US" sz="7374">
                <a:solidFill>
                  <a:srgbClr val="000000"/>
                </a:solidFill>
                <a:latin typeface="Inter"/>
                <a:ea typeface="Inter"/>
                <a:cs typeface="Inter"/>
                <a:sym typeface="Inter"/>
              </a:rPr>
              <a:t>Bạn có câu hỏi nào không?</a:t>
            </a:r>
          </a:p>
        </p:txBody>
      </p:sp>
      <p:sp>
        <p:nvSpPr>
          <p:cNvPr name="TextBox 3" id="3"/>
          <p:cNvSpPr txBox="true"/>
          <p:nvPr/>
        </p:nvSpPr>
        <p:spPr>
          <a:xfrm rot="0">
            <a:off x="4218132" y="8085222"/>
            <a:ext cx="9851737" cy="406582"/>
          </a:xfrm>
          <a:prstGeom prst="rect">
            <a:avLst/>
          </a:prstGeom>
        </p:spPr>
        <p:txBody>
          <a:bodyPr anchor="t" rtlCol="false" tIns="0" lIns="0" bIns="0" rIns="0">
            <a:spAutoFit/>
          </a:bodyPr>
          <a:lstStyle/>
          <a:p>
            <a:pPr algn="ctr">
              <a:lnSpc>
                <a:spcPts val="3297"/>
              </a:lnSpc>
            </a:pPr>
            <a:r>
              <a:rPr lang="en-US" sz="2355">
                <a:solidFill>
                  <a:srgbClr val="000000"/>
                </a:solidFill>
                <a:latin typeface="Inter"/>
                <a:ea typeface="Inter"/>
                <a:cs typeface="Inter"/>
                <a:sym typeface="Inter"/>
              </a:rPr>
              <a:t>Hãy gửi cho chúng tôi! Hy vọng bạn đã học được thêm điều mới mẻ.</a:t>
            </a:r>
          </a:p>
        </p:txBody>
      </p:sp>
      <p:sp>
        <p:nvSpPr>
          <p:cNvPr name="Freeform 4" id="4"/>
          <p:cNvSpPr/>
          <p:nvPr/>
        </p:nvSpPr>
        <p:spPr>
          <a:xfrm flipH="false" flipV="false" rot="0">
            <a:off x="7713827" y="3523982"/>
            <a:ext cx="2860345" cy="3874852"/>
          </a:xfrm>
          <a:custGeom>
            <a:avLst/>
            <a:gdLst/>
            <a:ahLst/>
            <a:cxnLst/>
            <a:rect r="r" b="b" t="t" l="l"/>
            <a:pathLst>
              <a:path h="3874852" w="2860345">
                <a:moveTo>
                  <a:pt x="0" y="0"/>
                </a:moveTo>
                <a:lnTo>
                  <a:pt x="2860346" y="0"/>
                </a:lnTo>
                <a:lnTo>
                  <a:pt x="2860346" y="3874852"/>
                </a:lnTo>
                <a:lnTo>
                  <a:pt x="0" y="3874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678397" y="1736821"/>
            <a:ext cx="637676" cy="460286"/>
          </a:xfrm>
          <a:custGeom>
            <a:avLst/>
            <a:gdLst/>
            <a:ahLst/>
            <a:cxnLst/>
            <a:rect r="r" b="b" t="t" l="l"/>
            <a:pathLst>
              <a:path h="460286" w="637676">
                <a:moveTo>
                  <a:pt x="0" y="0"/>
                </a:moveTo>
                <a:lnTo>
                  <a:pt x="637677" y="0"/>
                </a:lnTo>
                <a:lnTo>
                  <a:pt x="637677" y="460286"/>
                </a:lnTo>
                <a:lnTo>
                  <a:pt x="0" y="460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01798" y="1634749"/>
            <a:ext cx="506174" cy="664429"/>
          </a:xfrm>
          <a:custGeom>
            <a:avLst/>
            <a:gdLst/>
            <a:ahLst/>
            <a:cxnLst/>
            <a:rect r="r" b="b" t="t" l="l"/>
            <a:pathLst>
              <a:path h="664429" w="506174">
                <a:moveTo>
                  <a:pt x="0" y="0"/>
                </a:moveTo>
                <a:lnTo>
                  <a:pt x="506174" y="0"/>
                </a:lnTo>
                <a:lnTo>
                  <a:pt x="506174" y="664430"/>
                </a:lnTo>
                <a:lnTo>
                  <a:pt x="0" y="6644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598123" y="1685785"/>
            <a:ext cx="573835" cy="562358"/>
          </a:xfrm>
          <a:custGeom>
            <a:avLst/>
            <a:gdLst/>
            <a:ahLst/>
            <a:cxnLst/>
            <a:rect r="r" b="b" t="t" l="l"/>
            <a:pathLst>
              <a:path h="562358" w="573835">
                <a:moveTo>
                  <a:pt x="0" y="0"/>
                </a:moveTo>
                <a:lnTo>
                  <a:pt x="573835" y="0"/>
                </a:lnTo>
                <a:lnTo>
                  <a:pt x="573835" y="562358"/>
                </a:lnTo>
                <a:lnTo>
                  <a:pt x="0" y="5623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625834" y="1634749"/>
            <a:ext cx="443356" cy="664429"/>
          </a:xfrm>
          <a:custGeom>
            <a:avLst/>
            <a:gdLst/>
            <a:ahLst/>
            <a:cxnLst/>
            <a:rect r="r" b="b" t="t" l="l"/>
            <a:pathLst>
              <a:path h="664429" w="443356">
                <a:moveTo>
                  <a:pt x="0" y="0"/>
                </a:moveTo>
                <a:lnTo>
                  <a:pt x="443356" y="0"/>
                </a:lnTo>
                <a:lnTo>
                  <a:pt x="443356" y="664430"/>
                </a:lnTo>
                <a:lnTo>
                  <a:pt x="0" y="6644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098795" y="1681883"/>
            <a:ext cx="540100" cy="570163"/>
          </a:xfrm>
          <a:custGeom>
            <a:avLst/>
            <a:gdLst/>
            <a:ahLst/>
            <a:cxnLst/>
            <a:rect r="r" b="b" t="t" l="l"/>
            <a:pathLst>
              <a:path h="570163" w="540100">
                <a:moveTo>
                  <a:pt x="0" y="0"/>
                </a:moveTo>
                <a:lnTo>
                  <a:pt x="540099" y="0"/>
                </a:lnTo>
                <a:lnTo>
                  <a:pt x="540099" y="570162"/>
                </a:lnTo>
                <a:lnTo>
                  <a:pt x="0" y="5701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4922" y="1634749"/>
            <a:ext cx="591946" cy="664429"/>
          </a:xfrm>
          <a:custGeom>
            <a:avLst/>
            <a:gdLst/>
            <a:ahLst/>
            <a:cxnLst/>
            <a:rect r="r" b="b" t="t" l="l"/>
            <a:pathLst>
              <a:path h="664429" w="591946">
                <a:moveTo>
                  <a:pt x="0" y="0"/>
                </a:moveTo>
                <a:lnTo>
                  <a:pt x="591946" y="0"/>
                </a:lnTo>
                <a:lnTo>
                  <a:pt x="591946" y="664430"/>
                </a:lnTo>
                <a:lnTo>
                  <a:pt x="0" y="6644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8672651" y="8069686"/>
            <a:ext cx="643423" cy="500700"/>
          </a:xfrm>
          <a:custGeom>
            <a:avLst/>
            <a:gdLst/>
            <a:ahLst/>
            <a:cxnLst/>
            <a:rect r="r" b="b" t="t" l="l"/>
            <a:pathLst>
              <a:path h="500700" w="643423">
                <a:moveTo>
                  <a:pt x="0" y="0"/>
                </a:moveTo>
                <a:lnTo>
                  <a:pt x="643423" y="0"/>
                </a:lnTo>
                <a:lnTo>
                  <a:pt x="643423" y="500700"/>
                </a:lnTo>
                <a:lnTo>
                  <a:pt x="0" y="5007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0321999" y="7987821"/>
            <a:ext cx="265772" cy="664429"/>
          </a:xfrm>
          <a:custGeom>
            <a:avLst/>
            <a:gdLst/>
            <a:ahLst/>
            <a:cxnLst/>
            <a:rect r="r" b="b" t="t" l="l"/>
            <a:pathLst>
              <a:path h="664429" w="265772">
                <a:moveTo>
                  <a:pt x="0" y="0"/>
                </a:moveTo>
                <a:lnTo>
                  <a:pt x="265772" y="0"/>
                </a:lnTo>
                <a:lnTo>
                  <a:pt x="265772" y="664430"/>
                </a:lnTo>
                <a:lnTo>
                  <a:pt x="0" y="66443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1543407" y="8086483"/>
            <a:ext cx="683268" cy="467107"/>
          </a:xfrm>
          <a:custGeom>
            <a:avLst/>
            <a:gdLst/>
            <a:ahLst/>
            <a:cxnLst/>
            <a:rect r="r" b="b" t="t" l="l"/>
            <a:pathLst>
              <a:path h="467107" w="683268">
                <a:moveTo>
                  <a:pt x="0" y="0"/>
                </a:moveTo>
                <a:lnTo>
                  <a:pt x="683267" y="0"/>
                </a:lnTo>
                <a:lnTo>
                  <a:pt x="683267" y="467106"/>
                </a:lnTo>
                <a:lnTo>
                  <a:pt x="0" y="46710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4564698" y="8038764"/>
            <a:ext cx="565628" cy="562543"/>
          </a:xfrm>
          <a:custGeom>
            <a:avLst/>
            <a:gdLst/>
            <a:ahLst/>
            <a:cxnLst/>
            <a:rect r="r" b="b" t="t" l="l"/>
            <a:pathLst>
              <a:path h="562543" w="565628">
                <a:moveTo>
                  <a:pt x="0" y="0"/>
                </a:moveTo>
                <a:lnTo>
                  <a:pt x="565628" y="0"/>
                </a:lnTo>
                <a:lnTo>
                  <a:pt x="565628" y="562544"/>
                </a:lnTo>
                <a:lnTo>
                  <a:pt x="0" y="56254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3247435" y="7987821"/>
            <a:ext cx="242819" cy="664429"/>
          </a:xfrm>
          <a:custGeom>
            <a:avLst/>
            <a:gdLst/>
            <a:ahLst/>
            <a:cxnLst/>
            <a:rect r="r" b="b" t="t" l="l"/>
            <a:pathLst>
              <a:path h="664429" w="242819">
                <a:moveTo>
                  <a:pt x="0" y="0"/>
                </a:moveTo>
                <a:lnTo>
                  <a:pt x="242819" y="0"/>
                </a:lnTo>
                <a:lnTo>
                  <a:pt x="242819" y="664430"/>
                </a:lnTo>
                <a:lnTo>
                  <a:pt x="0" y="66443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6014922" y="8035364"/>
            <a:ext cx="591946" cy="569344"/>
          </a:xfrm>
          <a:custGeom>
            <a:avLst/>
            <a:gdLst/>
            <a:ahLst/>
            <a:cxnLst/>
            <a:rect r="r" b="b" t="t" l="l"/>
            <a:pathLst>
              <a:path h="569344" w="591946">
                <a:moveTo>
                  <a:pt x="0" y="0"/>
                </a:moveTo>
                <a:lnTo>
                  <a:pt x="591946" y="0"/>
                </a:lnTo>
                <a:lnTo>
                  <a:pt x="591946" y="569344"/>
                </a:lnTo>
                <a:lnTo>
                  <a:pt x="0" y="569344"/>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8805759" y="6399553"/>
            <a:ext cx="382953" cy="664429"/>
          </a:xfrm>
          <a:custGeom>
            <a:avLst/>
            <a:gdLst/>
            <a:ahLst/>
            <a:cxnLst/>
            <a:rect r="r" b="b" t="t" l="l"/>
            <a:pathLst>
              <a:path h="664429" w="382953">
                <a:moveTo>
                  <a:pt x="0" y="0"/>
                </a:moveTo>
                <a:lnTo>
                  <a:pt x="382953" y="0"/>
                </a:lnTo>
                <a:lnTo>
                  <a:pt x="382953" y="664430"/>
                </a:lnTo>
                <a:lnTo>
                  <a:pt x="0" y="66443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0222939" y="6399553"/>
            <a:ext cx="463892" cy="664429"/>
          </a:xfrm>
          <a:custGeom>
            <a:avLst/>
            <a:gdLst/>
            <a:ahLst/>
            <a:cxnLst/>
            <a:rect r="r" b="b" t="t" l="l"/>
            <a:pathLst>
              <a:path h="664429" w="463892">
                <a:moveTo>
                  <a:pt x="0" y="0"/>
                </a:moveTo>
                <a:lnTo>
                  <a:pt x="463892" y="0"/>
                </a:lnTo>
                <a:lnTo>
                  <a:pt x="463892" y="664430"/>
                </a:lnTo>
                <a:lnTo>
                  <a:pt x="0" y="664430"/>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11635578" y="6399553"/>
            <a:ext cx="498926" cy="664429"/>
          </a:xfrm>
          <a:custGeom>
            <a:avLst/>
            <a:gdLst/>
            <a:ahLst/>
            <a:cxnLst/>
            <a:rect r="r" b="b" t="t" l="l"/>
            <a:pathLst>
              <a:path h="664429" w="498926">
                <a:moveTo>
                  <a:pt x="0" y="0"/>
                </a:moveTo>
                <a:lnTo>
                  <a:pt x="498925" y="0"/>
                </a:lnTo>
                <a:lnTo>
                  <a:pt x="498925" y="664430"/>
                </a:lnTo>
                <a:lnTo>
                  <a:pt x="0" y="664430"/>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4591405" y="6399553"/>
            <a:ext cx="512215" cy="664429"/>
          </a:xfrm>
          <a:custGeom>
            <a:avLst/>
            <a:gdLst/>
            <a:ahLst/>
            <a:cxnLst/>
            <a:rect r="r" b="b" t="t" l="l"/>
            <a:pathLst>
              <a:path h="664429" w="512215">
                <a:moveTo>
                  <a:pt x="0" y="0"/>
                </a:moveTo>
                <a:lnTo>
                  <a:pt x="512214" y="0"/>
                </a:lnTo>
                <a:lnTo>
                  <a:pt x="512214" y="664430"/>
                </a:lnTo>
                <a:lnTo>
                  <a:pt x="0" y="664430"/>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3222670" y="6399553"/>
            <a:ext cx="292349" cy="664429"/>
          </a:xfrm>
          <a:custGeom>
            <a:avLst/>
            <a:gdLst/>
            <a:ahLst/>
            <a:cxnLst/>
            <a:rect r="r" b="b" t="t" l="l"/>
            <a:pathLst>
              <a:path h="664429" w="292349">
                <a:moveTo>
                  <a:pt x="0" y="0"/>
                </a:moveTo>
                <a:lnTo>
                  <a:pt x="292349" y="0"/>
                </a:lnTo>
                <a:lnTo>
                  <a:pt x="292349" y="664430"/>
                </a:lnTo>
                <a:lnTo>
                  <a:pt x="0" y="664430"/>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6052096" y="6472969"/>
            <a:ext cx="517597" cy="517597"/>
          </a:xfrm>
          <a:custGeom>
            <a:avLst/>
            <a:gdLst/>
            <a:ahLst/>
            <a:cxnLst/>
            <a:rect r="r" b="b" t="t" l="l"/>
            <a:pathLst>
              <a:path h="517597" w="517597">
                <a:moveTo>
                  <a:pt x="0" y="0"/>
                </a:moveTo>
                <a:lnTo>
                  <a:pt x="517598" y="0"/>
                </a:lnTo>
                <a:lnTo>
                  <a:pt x="517598" y="517598"/>
                </a:lnTo>
                <a:lnTo>
                  <a:pt x="0" y="517598"/>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8697612" y="4851504"/>
            <a:ext cx="599246" cy="583992"/>
          </a:xfrm>
          <a:custGeom>
            <a:avLst/>
            <a:gdLst/>
            <a:ahLst/>
            <a:cxnLst/>
            <a:rect r="r" b="b" t="t" l="l"/>
            <a:pathLst>
              <a:path h="583992" w="599246">
                <a:moveTo>
                  <a:pt x="0" y="0"/>
                </a:moveTo>
                <a:lnTo>
                  <a:pt x="599246" y="0"/>
                </a:lnTo>
                <a:lnTo>
                  <a:pt x="599246" y="583992"/>
                </a:lnTo>
                <a:lnTo>
                  <a:pt x="0" y="583992"/>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10210858" y="4811285"/>
            <a:ext cx="488053" cy="664429"/>
          </a:xfrm>
          <a:custGeom>
            <a:avLst/>
            <a:gdLst/>
            <a:ahLst/>
            <a:cxnLst/>
            <a:rect r="r" b="b" t="t" l="l"/>
            <a:pathLst>
              <a:path h="664429" w="488053">
                <a:moveTo>
                  <a:pt x="0" y="0"/>
                </a:moveTo>
                <a:lnTo>
                  <a:pt x="488053" y="0"/>
                </a:lnTo>
                <a:lnTo>
                  <a:pt x="488053" y="664430"/>
                </a:lnTo>
                <a:lnTo>
                  <a:pt x="0" y="664430"/>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11589672" y="4811285"/>
            <a:ext cx="590738" cy="664429"/>
          </a:xfrm>
          <a:custGeom>
            <a:avLst/>
            <a:gdLst/>
            <a:ahLst/>
            <a:cxnLst/>
            <a:rect r="r" b="b" t="t" l="l"/>
            <a:pathLst>
              <a:path h="664429" w="590738">
                <a:moveTo>
                  <a:pt x="0" y="0"/>
                </a:moveTo>
                <a:lnTo>
                  <a:pt x="590738" y="0"/>
                </a:lnTo>
                <a:lnTo>
                  <a:pt x="590738" y="664430"/>
                </a:lnTo>
                <a:lnTo>
                  <a:pt x="0" y="664430"/>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14587780" y="4811285"/>
            <a:ext cx="519463" cy="664429"/>
          </a:xfrm>
          <a:custGeom>
            <a:avLst/>
            <a:gdLst/>
            <a:ahLst/>
            <a:cxnLst/>
            <a:rect r="r" b="b" t="t" l="l"/>
            <a:pathLst>
              <a:path h="664429" w="519463">
                <a:moveTo>
                  <a:pt x="0" y="0"/>
                </a:moveTo>
                <a:lnTo>
                  <a:pt x="519463" y="0"/>
                </a:lnTo>
                <a:lnTo>
                  <a:pt x="519463" y="664430"/>
                </a:lnTo>
                <a:lnTo>
                  <a:pt x="0" y="664430"/>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13024095" y="4865193"/>
            <a:ext cx="689500" cy="556614"/>
          </a:xfrm>
          <a:custGeom>
            <a:avLst/>
            <a:gdLst/>
            <a:ahLst/>
            <a:cxnLst/>
            <a:rect r="r" b="b" t="t" l="l"/>
            <a:pathLst>
              <a:path h="556614" w="689500">
                <a:moveTo>
                  <a:pt x="0" y="0"/>
                </a:moveTo>
                <a:lnTo>
                  <a:pt x="689499" y="0"/>
                </a:lnTo>
                <a:lnTo>
                  <a:pt x="689499" y="556614"/>
                </a:lnTo>
                <a:lnTo>
                  <a:pt x="0" y="556614"/>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15981429" y="4909879"/>
            <a:ext cx="658931" cy="467242"/>
          </a:xfrm>
          <a:custGeom>
            <a:avLst/>
            <a:gdLst/>
            <a:ahLst/>
            <a:cxnLst/>
            <a:rect r="r" b="b" t="t" l="l"/>
            <a:pathLst>
              <a:path h="467242" w="658931">
                <a:moveTo>
                  <a:pt x="0" y="0"/>
                </a:moveTo>
                <a:lnTo>
                  <a:pt x="658932" y="0"/>
                </a:lnTo>
                <a:lnTo>
                  <a:pt x="658932" y="467242"/>
                </a:lnTo>
                <a:lnTo>
                  <a:pt x="0" y="467242"/>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8628108" y="3223017"/>
            <a:ext cx="738255" cy="664429"/>
          </a:xfrm>
          <a:custGeom>
            <a:avLst/>
            <a:gdLst/>
            <a:ahLst/>
            <a:cxnLst/>
            <a:rect r="r" b="b" t="t" l="l"/>
            <a:pathLst>
              <a:path h="664429" w="738255">
                <a:moveTo>
                  <a:pt x="0" y="0"/>
                </a:moveTo>
                <a:lnTo>
                  <a:pt x="738255" y="0"/>
                </a:lnTo>
                <a:lnTo>
                  <a:pt x="738255" y="664430"/>
                </a:lnTo>
                <a:lnTo>
                  <a:pt x="0" y="664430"/>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10163783" y="3255969"/>
            <a:ext cx="582204" cy="598527"/>
          </a:xfrm>
          <a:custGeom>
            <a:avLst/>
            <a:gdLst/>
            <a:ahLst/>
            <a:cxnLst/>
            <a:rect r="r" b="b" t="t" l="l"/>
            <a:pathLst>
              <a:path h="598527" w="582204">
                <a:moveTo>
                  <a:pt x="0" y="0"/>
                </a:moveTo>
                <a:lnTo>
                  <a:pt x="582203" y="0"/>
                </a:lnTo>
                <a:lnTo>
                  <a:pt x="582203" y="598527"/>
                </a:lnTo>
                <a:lnTo>
                  <a:pt x="0" y="598527"/>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11576232" y="3255969"/>
            <a:ext cx="617617" cy="598527"/>
          </a:xfrm>
          <a:custGeom>
            <a:avLst/>
            <a:gdLst/>
            <a:ahLst/>
            <a:cxnLst/>
            <a:rect r="r" b="b" t="t" l="l"/>
            <a:pathLst>
              <a:path h="598527" w="617617">
                <a:moveTo>
                  <a:pt x="0" y="0"/>
                </a:moveTo>
                <a:lnTo>
                  <a:pt x="617617" y="0"/>
                </a:lnTo>
                <a:lnTo>
                  <a:pt x="617617" y="598527"/>
                </a:lnTo>
                <a:lnTo>
                  <a:pt x="0" y="598527"/>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14511015" y="3223017"/>
            <a:ext cx="672995" cy="664429"/>
          </a:xfrm>
          <a:custGeom>
            <a:avLst/>
            <a:gdLst/>
            <a:ahLst/>
            <a:cxnLst/>
            <a:rect r="r" b="b" t="t" l="l"/>
            <a:pathLst>
              <a:path h="664429" w="672995">
                <a:moveTo>
                  <a:pt x="0" y="0"/>
                </a:moveTo>
                <a:lnTo>
                  <a:pt x="672994" y="0"/>
                </a:lnTo>
                <a:lnTo>
                  <a:pt x="672994" y="664430"/>
                </a:lnTo>
                <a:lnTo>
                  <a:pt x="0" y="664430"/>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13119985" y="3223017"/>
            <a:ext cx="497718" cy="664429"/>
          </a:xfrm>
          <a:custGeom>
            <a:avLst/>
            <a:gdLst/>
            <a:ahLst/>
            <a:cxnLst/>
            <a:rect r="r" b="b" t="t" l="l"/>
            <a:pathLst>
              <a:path h="664429" w="497718">
                <a:moveTo>
                  <a:pt x="0" y="0"/>
                </a:moveTo>
                <a:lnTo>
                  <a:pt x="497718" y="0"/>
                </a:lnTo>
                <a:lnTo>
                  <a:pt x="497718" y="664430"/>
                </a:lnTo>
                <a:lnTo>
                  <a:pt x="0" y="664430"/>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16092841" y="3223017"/>
            <a:ext cx="436107" cy="664429"/>
          </a:xfrm>
          <a:custGeom>
            <a:avLst/>
            <a:gdLst/>
            <a:ahLst/>
            <a:cxnLst/>
            <a:rect r="r" b="b" t="t" l="l"/>
            <a:pathLst>
              <a:path h="664429" w="436107">
                <a:moveTo>
                  <a:pt x="0" y="0"/>
                </a:moveTo>
                <a:lnTo>
                  <a:pt x="436108" y="0"/>
                </a:lnTo>
                <a:lnTo>
                  <a:pt x="436108" y="664430"/>
                </a:lnTo>
                <a:lnTo>
                  <a:pt x="0" y="664430"/>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grpSp>
        <p:nvGrpSpPr>
          <p:cNvPr name="Group 32" id="32"/>
          <p:cNvGrpSpPr/>
          <p:nvPr/>
        </p:nvGrpSpPr>
        <p:grpSpPr>
          <a:xfrm rot="0">
            <a:off x="1618189" y="1681883"/>
            <a:ext cx="5578317" cy="3004249"/>
            <a:chOff x="0" y="0"/>
            <a:chExt cx="7437757" cy="4005665"/>
          </a:xfrm>
        </p:grpSpPr>
        <p:sp>
          <p:nvSpPr>
            <p:cNvPr name="TextBox 33" id="33"/>
            <p:cNvSpPr txBox="true"/>
            <p:nvPr/>
          </p:nvSpPr>
          <p:spPr>
            <a:xfrm rot="0">
              <a:off x="0" y="-9525"/>
              <a:ext cx="7437757" cy="2183765"/>
            </a:xfrm>
            <a:prstGeom prst="rect">
              <a:avLst/>
            </a:prstGeom>
          </p:spPr>
          <p:txBody>
            <a:bodyPr anchor="t" rtlCol="false" tIns="0" lIns="0" bIns="0" rIns="0">
              <a:spAutoFit/>
            </a:bodyPr>
            <a:lstStyle/>
            <a:p>
              <a:pPr algn="l">
                <a:lnSpc>
                  <a:spcPts val="6419"/>
                </a:lnSpc>
              </a:pPr>
              <a:r>
                <a:rPr lang="en-US" sz="5349" spc="-53">
                  <a:solidFill>
                    <a:srgbClr val="9976FF"/>
                  </a:solidFill>
                  <a:latin typeface="Inter"/>
                  <a:ea typeface="Inter"/>
                  <a:cs typeface="Inter"/>
                  <a:sym typeface="Inter"/>
                </a:rPr>
                <a:t>Nguồn tài nguyên</a:t>
              </a:r>
            </a:p>
            <a:p>
              <a:pPr algn="l">
                <a:lnSpc>
                  <a:spcPts val="6419"/>
                </a:lnSpc>
              </a:pPr>
              <a:r>
                <a:rPr lang="en-US" sz="5349" spc="-53">
                  <a:solidFill>
                    <a:srgbClr val="9976FF"/>
                  </a:solidFill>
                  <a:latin typeface="Inter"/>
                  <a:ea typeface="Inter"/>
                  <a:cs typeface="Inter"/>
                  <a:sym typeface="Inter"/>
                </a:rPr>
                <a:t>miễn phí</a:t>
              </a:r>
            </a:p>
          </p:txBody>
        </p:sp>
        <p:sp>
          <p:nvSpPr>
            <p:cNvPr name="TextBox 34" id="34"/>
            <p:cNvSpPr txBox="true"/>
            <p:nvPr/>
          </p:nvSpPr>
          <p:spPr>
            <a:xfrm rot="0">
              <a:off x="0" y="2840440"/>
              <a:ext cx="7437757" cy="1185545"/>
            </a:xfrm>
            <a:prstGeom prst="rect">
              <a:avLst/>
            </a:prstGeom>
          </p:spPr>
          <p:txBody>
            <a:bodyPr anchor="t" rtlCol="false" tIns="0" lIns="0" bIns="0" rIns="0">
              <a:spAutoFit/>
            </a:bodyPr>
            <a:lstStyle/>
            <a:p>
              <a:pPr algn="l">
                <a:lnSpc>
                  <a:spcPts val="2399"/>
                </a:lnSpc>
              </a:pPr>
              <a:r>
                <a:rPr lang="en-US" sz="1599">
                  <a:solidFill>
                    <a:srgbClr val="000000"/>
                  </a:solidFill>
                  <a:latin typeface="Inter"/>
                  <a:ea typeface="Inter"/>
                  <a:cs typeface="Inter"/>
                  <a:sym typeface="Inter"/>
                </a:rPr>
                <a:t>Hãy sử dụng những biểu tượng cũng như hình minh họa miễn phí và có thể thay màu này trong thiết kế Canva của bạn</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548079" y="972835"/>
            <a:ext cx="5560887" cy="8341331"/>
            <a:chOff x="0" y="0"/>
            <a:chExt cx="6350000" cy="9525000"/>
          </a:xfrm>
        </p:grpSpPr>
        <p:sp>
          <p:nvSpPr>
            <p:cNvPr name="Freeform 3" id="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30436" t="0" r="-30436" b="0"/>
              </a:stretch>
            </a:blipFill>
          </p:spPr>
        </p:sp>
      </p:grpSp>
      <p:grpSp>
        <p:nvGrpSpPr>
          <p:cNvPr name="Group 4" id="4"/>
          <p:cNvGrpSpPr/>
          <p:nvPr/>
        </p:nvGrpSpPr>
        <p:grpSpPr>
          <a:xfrm rot="0">
            <a:off x="1028700" y="3019786"/>
            <a:ext cx="9352690" cy="4247427"/>
            <a:chOff x="0" y="0"/>
            <a:chExt cx="12470254" cy="5663236"/>
          </a:xfrm>
        </p:grpSpPr>
        <p:sp>
          <p:nvSpPr>
            <p:cNvPr name="TextBox 5" id="5"/>
            <p:cNvSpPr txBox="true"/>
            <p:nvPr/>
          </p:nvSpPr>
          <p:spPr>
            <a:xfrm rot="0">
              <a:off x="0" y="9525"/>
              <a:ext cx="12470254" cy="1501775"/>
            </a:xfrm>
            <a:prstGeom prst="rect">
              <a:avLst/>
            </a:prstGeom>
          </p:spPr>
          <p:txBody>
            <a:bodyPr anchor="t" rtlCol="false" tIns="0" lIns="0" bIns="0" rIns="0">
              <a:spAutoFit/>
            </a:bodyPr>
            <a:lstStyle/>
            <a:p>
              <a:pPr algn="l">
                <a:lnSpc>
                  <a:spcPts val="8999"/>
                </a:lnSpc>
              </a:pPr>
              <a:r>
                <a:rPr lang="en-US" sz="7499" b="true">
                  <a:solidFill>
                    <a:srgbClr val="9976FF"/>
                  </a:solidFill>
                  <a:latin typeface="Inter Bold"/>
                  <a:ea typeface="Inter Bold"/>
                  <a:cs typeface="Inter Bold"/>
                  <a:sym typeface="Inter Bold"/>
                </a:rPr>
                <a:t>Phân Tích Yêu Cầu</a:t>
              </a:r>
            </a:p>
          </p:txBody>
        </p:sp>
        <p:sp>
          <p:nvSpPr>
            <p:cNvPr name="TextBox 6" id="6"/>
            <p:cNvSpPr txBox="true"/>
            <p:nvPr/>
          </p:nvSpPr>
          <p:spPr>
            <a:xfrm rot="0">
              <a:off x="0" y="2151686"/>
              <a:ext cx="12470254" cy="3511550"/>
            </a:xfrm>
            <a:prstGeom prst="rect">
              <a:avLst/>
            </a:prstGeom>
          </p:spPr>
          <p:txBody>
            <a:bodyPr anchor="t" rtlCol="false" tIns="0" lIns="0" bIns="0" rIns="0">
              <a:spAutoFit/>
            </a:bodyPr>
            <a:lstStyle/>
            <a:p>
              <a:pPr algn="l">
                <a:lnSpc>
                  <a:spcPts val="4200"/>
                </a:lnSpc>
              </a:pPr>
              <a:r>
                <a:rPr lang="en-US" sz="3000" b="true">
                  <a:solidFill>
                    <a:srgbClr val="000000"/>
                  </a:solidFill>
                  <a:latin typeface="Inter Bold"/>
                  <a:ea typeface="Inter Bold"/>
                  <a:cs typeface="Inter Bold"/>
                  <a:sym typeface="Inter Bold"/>
                </a:rPr>
                <a:t>Yê</a:t>
              </a:r>
              <a:r>
                <a:rPr lang="en-US" sz="3000" b="true">
                  <a:solidFill>
                    <a:srgbClr val="000000"/>
                  </a:solidFill>
                  <a:latin typeface="Inter Bold"/>
                  <a:ea typeface="Inter Bold"/>
                  <a:cs typeface="Inter Bold"/>
                  <a:sym typeface="Inter Bold"/>
                </a:rPr>
                <a:t>u cầu chức năng: </a:t>
              </a:r>
              <a:r>
                <a:rPr lang="en-US" sz="3000">
                  <a:solidFill>
                    <a:srgbClr val="000000"/>
                  </a:solidFill>
                  <a:latin typeface="Inter"/>
                  <a:ea typeface="Inter"/>
                  <a:cs typeface="Inter"/>
                  <a:sym typeface="Inter"/>
                </a:rPr>
                <a:t>Đảm bảo website đầy đủ các chức năng của một trang web bán hàng. </a:t>
              </a:r>
            </a:p>
            <a:p>
              <a:pPr algn="l">
                <a:lnSpc>
                  <a:spcPts val="4200"/>
                </a:lnSpc>
              </a:pPr>
              <a:r>
                <a:rPr lang="en-US" sz="3000" b="true">
                  <a:solidFill>
                    <a:srgbClr val="000000"/>
                  </a:solidFill>
                  <a:latin typeface="Inter Bold"/>
                  <a:ea typeface="Inter Bold"/>
                  <a:cs typeface="Inter Bold"/>
                  <a:sym typeface="Inter Bold"/>
                </a:rPr>
                <a:t>Một số yêu cầu khác:</a:t>
              </a:r>
              <a:r>
                <a:rPr lang="en-US" sz="3000">
                  <a:solidFill>
                    <a:srgbClr val="000000"/>
                  </a:solidFill>
                  <a:latin typeface="Inter"/>
                  <a:ea typeface="Inter"/>
                  <a:cs typeface="Inter"/>
                  <a:sym typeface="Inter"/>
                </a:rPr>
                <a:t> Giao diện dễ dùng, người dùng không bị rối mắt, các liên kết hoạt động tốt.</a:t>
              </a:r>
            </a:p>
            <a:p>
              <a:pPr algn="l">
                <a:lnSpc>
                  <a:spcPts val="4200"/>
                </a:lnSpc>
              </a:pPr>
              <a:r>
                <a:rPr lang="en-US" sz="3000" b="true">
                  <a:solidFill>
                    <a:srgbClr val="000000"/>
                  </a:solidFill>
                  <a:latin typeface="Inter Bold"/>
                  <a:ea typeface="Inter Bold"/>
                  <a:cs typeface="Inter Bold"/>
                  <a:sym typeface="Inter Bold"/>
                </a:rPr>
                <a:t>Tham khảo một số website khác:</a:t>
              </a:r>
              <a:r>
                <a:rPr lang="en-US" sz="3000">
                  <a:solidFill>
                    <a:srgbClr val="000000"/>
                  </a:solidFill>
                  <a:latin typeface="Inter"/>
                  <a:ea typeface="Inter"/>
                  <a:cs typeface="Inter"/>
                  <a:sym typeface="Inter"/>
                </a:rPr>
                <a:t> tiki, fahasa,...</a:t>
              </a:r>
            </a:p>
          </p:txBody>
        </p:sp>
      </p:grpSp>
      <p:sp>
        <p:nvSpPr>
          <p:cNvPr name="Freeform 7" id="7"/>
          <p:cNvSpPr/>
          <p:nvPr/>
        </p:nvSpPr>
        <p:spPr>
          <a:xfrm flipH="false" flipV="false" rot="0">
            <a:off x="7465942" y="229220"/>
            <a:ext cx="2385783" cy="2333918"/>
          </a:xfrm>
          <a:custGeom>
            <a:avLst/>
            <a:gdLst/>
            <a:ahLst/>
            <a:cxnLst/>
            <a:rect r="r" b="b" t="t" l="l"/>
            <a:pathLst>
              <a:path h="2333918" w="2385783">
                <a:moveTo>
                  <a:pt x="0" y="0"/>
                </a:moveTo>
                <a:lnTo>
                  <a:pt x="2385783" y="0"/>
                </a:lnTo>
                <a:lnTo>
                  <a:pt x="2385783" y="2333918"/>
                </a:lnTo>
                <a:lnTo>
                  <a:pt x="0" y="2333918"/>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63081" y="3678000"/>
            <a:ext cx="6953997" cy="966761"/>
            <a:chOff x="0" y="0"/>
            <a:chExt cx="4750317" cy="660400"/>
          </a:xfrm>
        </p:grpSpPr>
        <p:sp>
          <p:nvSpPr>
            <p:cNvPr name="Freeform 3" id="3"/>
            <p:cNvSpPr/>
            <p:nvPr/>
          </p:nvSpPr>
          <p:spPr>
            <a:xfrm flipH="false" flipV="false" rot="0">
              <a:off x="0" y="0"/>
              <a:ext cx="4750317" cy="660400"/>
            </a:xfrm>
            <a:custGeom>
              <a:avLst/>
              <a:gdLst/>
              <a:ahLst/>
              <a:cxnLst/>
              <a:rect r="r" b="b" t="t" l="l"/>
              <a:pathLst>
                <a:path h="660400" w="4750317">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sp>
      </p:grpSp>
      <p:grpSp>
        <p:nvGrpSpPr>
          <p:cNvPr name="Group 4" id="4"/>
          <p:cNvGrpSpPr/>
          <p:nvPr/>
        </p:nvGrpSpPr>
        <p:grpSpPr>
          <a:xfrm rot="0">
            <a:off x="1663081" y="5015298"/>
            <a:ext cx="6953997" cy="966761"/>
            <a:chOff x="0" y="0"/>
            <a:chExt cx="4750317" cy="660400"/>
          </a:xfrm>
        </p:grpSpPr>
        <p:sp>
          <p:nvSpPr>
            <p:cNvPr name="Freeform 5" id="5"/>
            <p:cNvSpPr/>
            <p:nvPr/>
          </p:nvSpPr>
          <p:spPr>
            <a:xfrm flipH="false" flipV="false" rot="0">
              <a:off x="0" y="0"/>
              <a:ext cx="4750317" cy="660400"/>
            </a:xfrm>
            <a:custGeom>
              <a:avLst/>
              <a:gdLst/>
              <a:ahLst/>
              <a:cxnLst/>
              <a:rect r="r" b="b" t="t" l="l"/>
              <a:pathLst>
                <a:path h="660400" w="4750317">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sp>
      </p:grpSp>
      <p:grpSp>
        <p:nvGrpSpPr>
          <p:cNvPr name="Group 6" id="6"/>
          <p:cNvGrpSpPr/>
          <p:nvPr/>
        </p:nvGrpSpPr>
        <p:grpSpPr>
          <a:xfrm rot="0">
            <a:off x="1663081" y="6352596"/>
            <a:ext cx="6953997" cy="966761"/>
            <a:chOff x="0" y="0"/>
            <a:chExt cx="4750317" cy="660400"/>
          </a:xfrm>
        </p:grpSpPr>
        <p:sp>
          <p:nvSpPr>
            <p:cNvPr name="Freeform 7" id="7"/>
            <p:cNvSpPr/>
            <p:nvPr/>
          </p:nvSpPr>
          <p:spPr>
            <a:xfrm flipH="false" flipV="false" rot="0">
              <a:off x="0" y="0"/>
              <a:ext cx="4750317" cy="660400"/>
            </a:xfrm>
            <a:custGeom>
              <a:avLst/>
              <a:gdLst/>
              <a:ahLst/>
              <a:cxnLst/>
              <a:rect r="r" b="b" t="t" l="l"/>
              <a:pathLst>
                <a:path h="660400" w="4750317">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sp>
      </p:grpSp>
      <p:grpSp>
        <p:nvGrpSpPr>
          <p:cNvPr name="Group 8" id="8"/>
          <p:cNvGrpSpPr/>
          <p:nvPr/>
        </p:nvGrpSpPr>
        <p:grpSpPr>
          <a:xfrm rot="0">
            <a:off x="1663081" y="7690831"/>
            <a:ext cx="6953997" cy="966761"/>
            <a:chOff x="0" y="0"/>
            <a:chExt cx="4750317" cy="660400"/>
          </a:xfrm>
        </p:grpSpPr>
        <p:sp>
          <p:nvSpPr>
            <p:cNvPr name="Freeform 9" id="9"/>
            <p:cNvSpPr/>
            <p:nvPr/>
          </p:nvSpPr>
          <p:spPr>
            <a:xfrm flipH="false" flipV="false" rot="0">
              <a:off x="0" y="0"/>
              <a:ext cx="4750317" cy="660400"/>
            </a:xfrm>
            <a:custGeom>
              <a:avLst/>
              <a:gdLst/>
              <a:ahLst/>
              <a:cxnLst/>
              <a:rect r="r" b="b" t="t" l="l"/>
              <a:pathLst>
                <a:path h="660400" w="4750317">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sp>
      </p:grpSp>
      <p:sp>
        <p:nvSpPr>
          <p:cNvPr name="Freeform 10" id="10"/>
          <p:cNvSpPr/>
          <p:nvPr/>
        </p:nvSpPr>
        <p:spPr>
          <a:xfrm flipH="false" flipV="false" rot="0">
            <a:off x="14699762" y="491900"/>
            <a:ext cx="2385783" cy="2333918"/>
          </a:xfrm>
          <a:custGeom>
            <a:avLst/>
            <a:gdLst/>
            <a:ahLst/>
            <a:cxnLst/>
            <a:rect r="r" b="b" t="t" l="l"/>
            <a:pathLst>
              <a:path h="2333918" w="2385783">
                <a:moveTo>
                  <a:pt x="0" y="0"/>
                </a:moveTo>
                <a:lnTo>
                  <a:pt x="2385782" y="0"/>
                </a:lnTo>
                <a:lnTo>
                  <a:pt x="2385782" y="2333918"/>
                </a:lnTo>
                <a:lnTo>
                  <a:pt x="0" y="2333918"/>
                </a:lnTo>
                <a:lnTo>
                  <a:pt x="0" y="0"/>
                </a:lnTo>
                <a:close/>
              </a:path>
            </a:pathLst>
          </a:custGeom>
          <a:blipFill>
            <a:blip r:embed="rId2"/>
            <a:stretch>
              <a:fillRect l="0" t="0" r="0" b="0"/>
            </a:stretch>
          </a:blipFill>
        </p:spPr>
      </p:sp>
      <p:sp>
        <p:nvSpPr>
          <p:cNvPr name="Freeform 11" id="11"/>
          <p:cNvSpPr/>
          <p:nvPr/>
        </p:nvSpPr>
        <p:spPr>
          <a:xfrm flipH="false" flipV="false" rot="0">
            <a:off x="9384415" y="3925959"/>
            <a:ext cx="8678877" cy="5836545"/>
          </a:xfrm>
          <a:custGeom>
            <a:avLst/>
            <a:gdLst/>
            <a:ahLst/>
            <a:cxnLst/>
            <a:rect r="r" b="b" t="t" l="l"/>
            <a:pathLst>
              <a:path h="5836545" w="8678877">
                <a:moveTo>
                  <a:pt x="0" y="0"/>
                </a:moveTo>
                <a:lnTo>
                  <a:pt x="8678876" y="0"/>
                </a:lnTo>
                <a:lnTo>
                  <a:pt x="8678876" y="5836544"/>
                </a:lnTo>
                <a:lnTo>
                  <a:pt x="0" y="5836544"/>
                </a:lnTo>
                <a:lnTo>
                  <a:pt x="0" y="0"/>
                </a:lnTo>
                <a:close/>
              </a:path>
            </a:pathLst>
          </a:custGeom>
          <a:blipFill>
            <a:blip r:embed="rId3"/>
            <a:stretch>
              <a:fillRect l="0" t="0" r="0" b="0"/>
            </a:stretch>
          </a:blipFill>
        </p:spPr>
      </p:sp>
      <p:sp>
        <p:nvSpPr>
          <p:cNvPr name="TextBox 12" id="12"/>
          <p:cNvSpPr txBox="true"/>
          <p:nvPr/>
        </p:nvSpPr>
        <p:spPr>
          <a:xfrm rot="0">
            <a:off x="1663081" y="768418"/>
            <a:ext cx="5450865" cy="2057400"/>
          </a:xfrm>
          <a:prstGeom prst="rect">
            <a:avLst/>
          </a:prstGeom>
        </p:spPr>
        <p:txBody>
          <a:bodyPr anchor="t" rtlCol="false" tIns="0" lIns="0" bIns="0" rIns="0">
            <a:spAutoFit/>
          </a:bodyPr>
          <a:lstStyle/>
          <a:p>
            <a:pPr algn="ctr">
              <a:lnSpc>
                <a:spcPts val="8159"/>
              </a:lnSpc>
            </a:pPr>
            <a:r>
              <a:rPr lang="en-US" b="true" sz="6799">
                <a:solidFill>
                  <a:srgbClr val="F884FA"/>
                </a:solidFill>
                <a:latin typeface="Inter Bold"/>
                <a:ea typeface="Inter Bold"/>
                <a:cs typeface="Inter Bold"/>
                <a:sym typeface="Inter Bold"/>
              </a:rPr>
              <a:t>Công Nghệ Phát Triển</a:t>
            </a:r>
          </a:p>
        </p:txBody>
      </p:sp>
      <p:sp>
        <p:nvSpPr>
          <p:cNvPr name="TextBox 13" id="13"/>
          <p:cNvSpPr txBox="true"/>
          <p:nvPr/>
        </p:nvSpPr>
        <p:spPr>
          <a:xfrm rot="0">
            <a:off x="2001615" y="3934685"/>
            <a:ext cx="6276929" cy="422275"/>
          </a:xfrm>
          <a:prstGeom prst="rect">
            <a:avLst/>
          </a:prstGeom>
        </p:spPr>
        <p:txBody>
          <a:bodyPr anchor="t" rtlCol="false" tIns="0" lIns="0" bIns="0" rIns="0">
            <a:spAutoFit/>
          </a:bodyPr>
          <a:lstStyle/>
          <a:p>
            <a:pPr algn="ctr">
              <a:lnSpc>
                <a:spcPts val="3500"/>
              </a:lnSpc>
            </a:pPr>
            <a:r>
              <a:rPr lang="en-US" b="true" sz="2500">
                <a:solidFill>
                  <a:srgbClr val="000000"/>
                </a:solidFill>
                <a:latin typeface="Inter Bold"/>
                <a:ea typeface="Inter Bold"/>
                <a:cs typeface="Inter Bold"/>
                <a:sym typeface="Inter Bold"/>
              </a:rPr>
              <a:t>H</a:t>
            </a:r>
            <a:r>
              <a:rPr lang="en-US" b="true" sz="2500">
                <a:solidFill>
                  <a:srgbClr val="000000"/>
                </a:solidFill>
                <a:latin typeface="Inter Bold"/>
                <a:ea typeface="Inter Bold"/>
                <a:cs typeface="Inter Bold"/>
                <a:sym typeface="Inter Bold"/>
              </a:rPr>
              <a:t>TML:</a:t>
            </a:r>
            <a:r>
              <a:rPr lang="en-US" sz="2500">
                <a:solidFill>
                  <a:srgbClr val="000000"/>
                </a:solidFill>
                <a:latin typeface="Inter"/>
                <a:ea typeface="Inter"/>
                <a:cs typeface="Inter"/>
                <a:sym typeface="Inter"/>
              </a:rPr>
              <a:t> Xây dựng cấu trúc và nội dung.</a:t>
            </a:r>
          </a:p>
        </p:txBody>
      </p:sp>
      <p:sp>
        <p:nvSpPr>
          <p:cNvPr name="TextBox 14" id="14"/>
          <p:cNvSpPr txBox="true"/>
          <p:nvPr/>
        </p:nvSpPr>
        <p:spPr>
          <a:xfrm rot="0">
            <a:off x="2001615" y="5271983"/>
            <a:ext cx="6276929" cy="422275"/>
          </a:xfrm>
          <a:prstGeom prst="rect">
            <a:avLst/>
          </a:prstGeom>
        </p:spPr>
        <p:txBody>
          <a:bodyPr anchor="t" rtlCol="false" tIns="0" lIns="0" bIns="0" rIns="0">
            <a:spAutoFit/>
          </a:bodyPr>
          <a:lstStyle/>
          <a:p>
            <a:pPr algn="ctr">
              <a:lnSpc>
                <a:spcPts val="3500"/>
              </a:lnSpc>
            </a:pPr>
            <a:r>
              <a:rPr lang="en-US" b="true" sz="2500">
                <a:solidFill>
                  <a:srgbClr val="000000"/>
                </a:solidFill>
                <a:latin typeface="Inter Bold"/>
                <a:ea typeface="Inter Bold"/>
                <a:cs typeface="Inter Bold"/>
                <a:sym typeface="Inter Bold"/>
              </a:rPr>
              <a:t>CSS: </a:t>
            </a:r>
            <a:r>
              <a:rPr lang="en-US" sz="2500">
                <a:solidFill>
                  <a:srgbClr val="000000"/>
                </a:solidFill>
                <a:latin typeface="Inter"/>
                <a:ea typeface="Inter"/>
                <a:cs typeface="Inter"/>
                <a:sym typeface="Inter"/>
              </a:rPr>
              <a:t>T</a:t>
            </a:r>
            <a:r>
              <a:rPr lang="en-US" sz="2500">
                <a:solidFill>
                  <a:srgbClr val="000000"/>
                </a:solidFill>
                <a:latin typeface="Inter"/>
                <a:ea typeface="Inter"/>
                <a:cs typeface="Inter"/>
                <a:sym typeface="Inter"/>
              </a:rPr>
              <a:t>ạo kiểu dáng và bố cục.</a:t>
            </a:r>
          </a:p>
        </p:txBody>
      </p:sp>
      <p:sp>
        <p:nvSpPr>
          <p:cNvPr name="TextBox 15" id="15"/>
          <p:cNvSpPr txBox="true"/>
          <p:nvPr/>
        </p:nvSpPr>
        <p:spPr>
          <a:xfrm rot="0">
            <a:off x="2001615" y="6399731"/>
            <a:ext cx="6276929" cy="850900"/>
          </a:xfrm>
          <a:prstGeom prst="rect">
            <a:avLst/>
          </a:prstGeom>
        </p:spPr>
        <p:txBody>
          <a:bodyPr anchor="t" rtlCol="false" tIns="0" lIns="0" bIns="0" rIns="0">
            <a:spAutoFit/>
          </a:bodyPr>
          <a:lstStyle/>
          <a:p>
            <a:pPr algn="ctr">
              <a:lnSpc>
                <a:spcPts val="3499"/>
              </a:lnSpc>
            </a:pPr>
            <a:r>
              <a:rPr lang="en-US" b="true" sz="2499">
                <a:solidFill>
                  <a:srgbClr val="000000"/>
                </a:solidFill>
                <a:latin typeface="Inter Bold"/>
                <a:ea typeface="Inter Bold"/>
                <a:cs typeface="Inter Bold"/>
                <a:sym typeface="Inter Bold"/>
              </a:rPr>
              <a:t>JavaScript:</a:t>
            </a:r>
            <a:r>
              <a:rPr lang="en-US" sz="2499">
                <a:solidFill>
                  <a:srgbClr val="000000"/>
                </a:solidFill>
                <a:latin typeface="Inter"/>
                <a:ea typeface="Inter"/>
                <a:cs typeface="Inter"/>
                <a:sym typeface="Inter"/>
              </a:rPr>
              <a:t> T</a:t>
            </a:r>
            <a:r>
              <a:rPr lang="en-US" sz="2499">
                <a:solidFill>
                  <a:srgbClr val="000000"/>
                </a:solidFill>
                <a:latin typeface="Inter"/>
                <a:ea typeface="Inter"/>
                <a:cs typeface="Inter"/>
                <a:sym typeface="Inter"/>
              </a:rPr>
              <a:t>hêm các tương tác</a:t>
            </a:r>
          </a:p>
          <a:p>
            <a:pPr algn="ctr">
              <a:lnSpc>
                <a:spcPts val="3500"/>
              </a:lnSpc>
            </a:pPr>
            <a:r>
              <a:rPr lang="en-US" sz="2500">
                <a:solidFill>
                  <a:srgbClr val="000000"/>
                </a:solidFill>
                <a:latin typeface="Inter"/>
                <a:ea typeface="Inter"/>
                <a:cs typeface="Inter"/>
                <a:sym typeface="Inter"/>
              </a:rPr>
              <a:t>và chức năng động.</a:t>
            </a:r>
          </a:p>
        </p:txBody>
      </p:sp>
      <p:sp>
        <p:nvSpPr>
          <p:cNvPr name="TextBox 16" id="16"/>
          <p:cNvSpPr txBox="true"/>
          <p:nvPr/>
        </p:nvSpPr>
        <p:spPr>
          <a:xfrm rot="0">
            <a:off x="2001615" y="7947517"/>
            <a:ext cx="6276929" cy="422275"/>
          </a:xfrm>
          <a:prstGeom prst="rect">
            <a:avLst/>
          </a:prstGeom>
        </p:spPr>
        <p:txBody>
          <a:bodyPr anchor="t" rtlCol="false" tIns="0" lIns="0" bIns="0" rIns="0">
            <a:spAutoFit/>
          </a:bodyPr>
          <a:lstStyle/>
          <a:p>
            <a:pPr algn="ctr">
              <a:lnSpc>
                <a:spcPts val="3500"/>
              </a:lnSpc>
            </a:pPr>
            <a:r>
              <a:rPr lang="en-US" b="true" sz="2500">
                <a:solidFill>
                  <a:srgbClr val="000000"/>
                </a:solidFill>
                <a:latin typeface="Inter Bold"/>
                <a:ea typeface="Inter Bold"/>
                <a:cs typeface="Inter Bold"/>
                <a:sym typeface="Inter Bold"/>
              </a:rPr>
              <a:t>Font Awesome:</a:t>
            </a:r>
            <a:r>
              <a:rPr lang="en-US" sz="2500">
                <a:solidFill>
                  <a:srgbClr val="000000"/>
                </a:solidFill>
                <a:latin typeface="Inter"/>
                <a:ea typeface="Inter"/>
                <a:cs typeface="Inter"/>
                <a:sym typeface="Inter"/>
              </a:rPr>
              <a:t> C</a:t>
            </a:r>
            <a:r>
              <a:rPr lang="en-US" sz="2500">
                <a:solidFill>
                  <a:srgbClr val="000000"/>
                </a:solidFill>
                <a:latin typeface="Inter"/>
                <a:ea typeface="Inter"/>
                <a:cs typeface="Inter"/>
                <a:sym typeface="Inter"/>
              </a:rPr>
              <a:t>ung cấp các biểu tượng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827695"/>
            <a:ext cx="9230748" cy="1416553"/>
            <a:chOff x="0" y="0"/>
            <a:chExt cx="12307664" cy="1888737"/>
          </a:xfrm>
        </p:grpSpPr>
        <p:grpSp>
          <p:nvGrpSpPr>
            <p:cNvPr name="Group 3" id="3"/>
            <p:cNvGrpSpPr/>
            <p:nvPr/>
          </p:nvGrpSpPr>
          <p:grpSpPr>
            <a:xfrm rot="0">
              <a:off x="0" y="0"/>
              <a:ext cx="12307664" cy="1055697"/>
              <a:chOff x="0" y="0"/>
              <a:chExt cx="7699164" cy="660400"/>
            </a:xfrm>
          </p:grpSpPr>
          <p:sp>
            <p:nvSpPr>
              <p:cNvPr name="Freeform 4" id="4"/>
              <p:cNvSpPr/>
              <p:nvPr/>
            </p:nvSpPr>
            <p:spPr>
              <a:xfrm flipH="false" flipV="false" rot="0">
                <a:off x="0" y="0"/>
                <a:ext cx="7699164" cy="660400"/>
              </a:xfrm>
              <a:custGeom>
                <a:avLst/>
                <a:gdLst/>
                <a:ahLst/>
                <a:cxnLst/>
                <a:rect r="r" b="b" t="t" l="l"/>
                <a:pathLst>
                  <a:path h="660400" w="7699164">
                    <a:moveTo>
                      <a:pt x="7574704" y="660400"/>
                    </a:moveTo>
                    <a:lnTo>
                      <a:pt x="124460" y="660400"/>
                    </a:lnTo>
                    <a:cubicBezTo>
                      <a:pt x="55880" y="660400"/>
                      <a:pt x="0" y="604520"/>
                      <a:pt x="0" y="535940"/>
                    </a:cubicBezTo>
                    <a:lnTo>
                      <a:pt x="0" y="124460"/>
                    </a:lnTo>
                    <a:cubicBezTo>
                      <a:pt x="0" y="55880"/>
                      <a:pt x="55880" y="0"/>
                      <a:pt x="124460" y="0"/>
                    </a:cubicBezTo>
                    <a:lnTo>
                      <a:pt x="7574704" y="0"/>
                    </a:lnTo>
                    <a:cubicBezTo>
                      <a:pt x="7643284" y="0"/>
                      <a:pt x="7699164" y="55880"/>
                      <a:pt x="7699164" y="124460"/>
                    </a:cubicBezTo>
                    <a:lnTo>
                      <a:pt x="7699164" y="535940"/>
                    </a:lnTo>
                    <a:cubicBezTo>
                      <a:pt x="7699164" y="604520"/>
                      <a:pt x="7643284" y="660400"/>
                      <a:pt x="7574704" y="660400"/>
                    </a:cubicBezTo>
                    <a:close/>
                  </a:path>
                </a:pathLst>
              </a:custGeom>
              <a:solidFill>
                <a:srgbClr val="F1F1F1">
                  <a:alpha val="63922"/>
                </a:srgbClr>
              </a:solidFill>
            </p:spPr>
          </p:sp>
        </p:grpSp>
        <p:sp>
          <p:nvSpPr>
            <p:cNvPr name="TextBox 5" id="5"/>
            <p:cNvSpPr txBox="true"/>
            <p:nvPr/>
          </p:nvSpPr>
          <p:spPr>
            <a:xfrm rot="0">
              <a:off x="440289" y="206962"/>
              <a:ext cx="11427085" cy="1121833"/>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000000"/>
                  </a:solidFill>
                  <a:latin typeface="Inter Bold"/>
                  <a:ea typeface="Inter Bold"/>
                  <a:cs typeface="Inter Bold"/>
                  <a:sym typeface="Inter Bold"/>
                </a:rPr>
                <a:t>Hiển</a:t>
              </a:r>
              <a:r>
                <a:rPr lang="en-US" b="true" sz="2499">
                  <a:solidFill>
                    <a:srgbClr val="000000"/>
                  </a:solidFill>
                  <a:latin typeface="Inter Bold"/>
                  <a:ea typeface="Inter Bold"/>
                  <a:cs typeface="Inter Bold"/>
                  <a:sym typeface="Inter Bold"/>
                </a:rPr>
                <a:t> thị các trang chủ của cửa hàng.</a:t>
              </a:r>
            </a:p>
            <a:p>
              <a:pPr algn="l">
                <a:lnSpc>
                  <a:spcPts val="3499"/>
                </a:lnSpc>
              </a:pPr>
            </a:p>
          </p:txBody>
        </p:sp>
        <p:sp>
          <p:nvSpPr>
            <p:cNvPr name="TextBox 6" id="6"/>
            <p:cNvSpPr txBox="true"/>
            <p:nvPr/>
          </p:nvSpPr>
          <p:spPr>
            <a:xfrm rot="0">
              <a:off x="440289" y="1351951"/>
              <a:ext cx="11427085" cy="537633"/>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000000"/>
                  </a:solidFill>
                  <a:latin typeface="Inter Bold"/>
                  <a:ea typeface="Inter Bold"/>
                  <a:cs typeface="Inter Bold"/>
                  <a:sym typeface="Inter Bold"/>
                </a:rPr>
                <a:t>Liệt kê các sản phẩm có sẵn.</a:t>
              </a:r>
            </a:p>
          </p:txBody>
        </p:sp>
      </p:grpSp>
      <p:grpSp>
        <p:nvGrpSpPr>
          <p:cNvPr name="Group 7" id="7"/>
          <p:cNvGrpSpPr/>
          <p:nvPr/>
        </p:nvGrpSpPr>
        <p:grpSpPr>
          <a:xfrm rot="0">
            <a:off x="1028700" y="4498101"/>
            <a:ext cx="9230748" cy="1415283"/>
            <a:chOff x="0" y="0"/>
            <a:chExt cx="12307664" cy="1887044"/>
          </a:xfrm>
        </p:grpSpPr>
        <p:grpSp>
          <p:nvGrpSpPr>
            <p:cNvPr name="Group 8" id="8"/>
            <p:cNvGrpSpPr/>
            <p:nvPr/>
          </p:nvGrpSpPr>
          <p:grpSpPr>
            <a:xfrm rot="0">
              <a:off x="0" y="0"/>
              <a:ext cx="12307664" cy="1055697"/>
              <a:chOff x="0" y="0"/>
              <a:chExt cx="7699164" cy="660400"/>
            </a:xfrm>
          </p:grpSpPr>
          <p:sp>
            <p:nvSpPr>
              <p:cNvPr name="Freeform 9" id="9"/>
              <p:cNvSpPr/>
              <p:nvPr/>
            </p:nvSpPr>
            <p:spPr>
              <a:xfrm flipH="false" flipV="false" rot="0">
                <a:off x="0" y="0"/>
                <a:ext cx="7699164" cy="660400"/>
              </a:xfrm>
              <a:custGeom>
                <a:avLst/>
                <a:gdLst/>
                <a:ahLst/>
                <a:cxnLst/>
                <a:rect r="r" b="b" t="t" l="l"/>
                <a:pathLst>
                  <a:path h="660400" w="7699164">
                    <a:moveTo>
                      <a:pt x="7574704" y="660400"/>
                    </a:moveTo>
                    <a:lnTo>
                      <a:pt x="124460" y="660400"/>
                    </a:lnTo>
                    <a:cubicBezTo>
                      <a:pt x="55880" y="660400"/>
                      <a:pt x="0" y="604520"/>
                      <a:pt x="0" y="535940"/>
                    </a:cubicBezTo>
                    <a:lnTo>
                      <a:pt x="0" y="124460"/>
                    </a:lnTo>
                    <a:cubicBezTo>
                      <a:pt x="0" y="55880"/>
                      <a:pt x="55880" y="0"/>
                      <a:pt x="124460" y="0"/>
                    </a:cubicBezTo>
                    <a:lnTo>
                      <a:pt x="7574704" y="0"/>
                    </a:lnTo>
                    <a:cubicBezTo>
                      <a:pt x="7643284" y="0"/>
                      <a:pt x="7699164" y="55880"/>
                      <a:pt x="7699164" y="124460"/>
                    </a:cubicBezTo>
                    <a:lnTo>
                      <a:pt x="7699164" y="535940"/>
                    </a:lnTo>
                    <a:cubicBezTo>
                      <a:pt x="7699164" y="604520"/>
                      <a:pt x="7643284" y="660400"/>
                      <a:pt x="7574704" y="660400"/>
                    </a:cubicBezTo>
                    <a:close/>
                  </a:path>
                </a:pathLst>
              </a:custGeom>
              <a:solidFill>
                <a:srgbClr val="F1F1F1">
                  <a:alpha val="63922"/>
                </a:srgbClr>
              </a:solidFill>
            </p:spPr>
          </p:sp>
        </p:grpSp>
        <p:sp>
          <p:nvSpPr>
            <p:cNvPr name="TextBox 10" id="10"/>
            <p:cNvSpPr txBox="true"/>
            <p:nvPr/>
          </p:nvSpPr>
          <p:spPr>
            <a:xfrm rot="0">
              <a:off x="440289" y="206962"/>
              <a:ext cx="11427085" cy="537633"/>
            </a:xfrm>
            <a:prstGeom prst="rect">
              <a:avLst/>
            </a:prstGeom>
          </p:spPr>
          <p:txBody>
            <a:bodyPr anchor="t" rtlCol="false" tIns="0" lIns="0" bIns="0" rIns="0">
              <a:spAutoFit/>
            </a:bodyPr>
            <a:lstStyle/>
            <a:p>
              <a:pPr algn="l" marL="539750" indent="-269875" lvl="1">
                <a:lnSpc>
                  <a:spcPts val="3499"/>
                </a:lnSpc>
                <a:buFont typeface="Arial"/>
                <a:buChar char="•"/>
              </a:pPr>
              <a:r>
                <a:rPr lang="en-US" b="true" sz="2499">
                  <a:solidFill>
                    <a:srgbClr val="000000"/>
                  </a:solidFill>
                  <a:latin typeface="Inter Bold"/>
                  <a:ea typeface="Inter Bold"/>
                  <a:cs typeface="Inter Bold"/>
                  <a:sym typeface="Inter Bold"/>
                </a:rPr>
                <a:t>Cung cấp thông tin chi tiết hoặc tin tức</a:t>
              </a:r>
            </a:p>
          </p:txBody>
        </p:sp>
        <p:sp>
          <p:nvSpPr>
            <p:cNvPr name="TextBox 11" id="11"/>
            <p:cNvSpPr txBox="true"/>
            <p:nvPr/>
          </p:nvSpPr>
          <p:spPr>
            <a:xfrm rot="0">
              <a:off x="440289" y="1351951"/>
              <a:ext cx="11427085" cy="537633"/>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000000"/>
                  </a:solidFill>
                  <a:latin typeface="Inter Bold"/>
                  <a:ea typeface="Inter Bold"/>
                  <a:cs typeface="Inter Bold"/>
                  <a:sym typeface="Inter Bold"/>
                </a:rPr>
                <a:t>Giới thiệu về cửa hàng, đội ngũ hoặc lịch sử.</a:t>
              </a:r>
            </a:p>
          </p:txBody>
        </p:sp>
      </p:grpSp>
      <p:grpSp>
        <p:nvGrpSpPr>
          <p:cNvPr name="Group 12" id="12"/>
          <p:cNvGrpSpPr/>
          <p:nvPr/>
        </p:nvGrpSpPr>
        <p:grpSpPr>
          <a:xfrm rot="0">
            <a:off x="1028700" y="6170559"/>
            <a:ext cx="9230748" cy="1415283"/>
            <a:chOff x="0" y="0"/>
            <a:chExt cx="12307664" cy="1887044"/>
          </a:xfrm>
        </p:grpSpPr>
        <p:grpSp>
          <p:nvGrpSpPr>
            <p:cNvPr name="Group 13" id="13"/>
            <p:cNvGrpSpPr/>
            <p:nvPr/>
          </p:nvGrpSpPr>
          <p:grpSpPr>
            <a:xfrm rot="0">
              <a:off x="0" y="0"/>
              <a:ext cx="12307664" cy="1055697"/>
              <a:chOff x="0" y="0"/>
              <a:chExt cx="7699164" cy="660400"/>
            </a:xfrm>
          </p:grpSpPr>
          <p:sp>
            <p:nvSpPr>
              <p:cNvPr name="Freeform 14" id="14"/>
              <p:cNvSpPr/>
              <p:nvPr/>
            </p:nvSpPr>
            <p:spPr>
              <a:xfrm flipH="false" flipV="false" rot="0">
                <a:off x="0" y="0"/>
                <a:ext cx="7699164" cy="660400"/>
              </a:xfrm>
              <a:custGeom>
                <a:avLst/>
                <a:gdLst/>
                <a:ahLst/>
                <a:cxnLst/>
                <a:rect r="r" b="b" t="t" l="l"/>
                <a:pathLst>
                  <a:path h="660400" w="7699164">
                    <a:moveTo>
                      <a:pt x="7574704" y="660400"/>
                    </a:moveTo>
                    <a:lnTo>
                      <a:pt x="124460" y="660400"/>
                    </a:lnTo>
                    <a:cubicBezTo>
                      <a:pt x="55880" y="660400"/>
                      <a:pt x="0" y="604520"/>
                      <a:pt x="0" y="535940"/>
                    </a:cubicBezTo>
                    <a:lnTo>
                      <a:pt x="0" y="124460"/>
                    </a:lnTo>
                    <a:cubicBezTo>
                      <a:pt x="0" y="55880"/>
                      <a:pt x="55880" y="0"/>
                      <a:pt x="124460" y="0"/>
                    </a:cubicBezTo>
                    <a:lnTo>
                      <a:pt x="7574704" y="0"/>
                    </a:lnTo>
                    <a:cubicBezTo>
                      <a:pt x="7643284" y="0"/>
                      <a:pt x="7699164" y="55880"/>
                      <a:pt x="7699164" y="124460"/>
                    </a:cubicBezTo>
                    <a:lnTo>
                      <a:pt x="7699164" y="535940"/>
                    </a:lnTo>
                    <a:cubicBezTo>
                      <a:pt x="7699164" y="604520"/>
                      <a:pt x="7643284" y="660400"/>
                      <a:pt x="7574704" y="660400"/>
                    </a:cubicBezTo>
                    <a:close/>
                  </a:path>
                </a:pathLst>
              </a:custGeom>
              <a:solidFill>
                <a:srgbClr val="F1F1F1">
                  <a:alpha val="63922"/>
                </a:srgbClr>
              </a:solidFill>
            </p:spPr>
          </p:sp>
        </p:grpSp>
        <p:sp>
          <p:nvSpPr>
            <p:cNvPr name="TextBox 15" id="15"/>
            <p:cNvSpPr txBox="true"/>
            <p:nvPr/>
          </p:nvSpPr>
          <p:spPr>
            <a:xfrm rot="0">
              <a:off x="440289" y="206962"/>
              <a:ext cx="11427085" cy="537633"/>
            </a:xfrm>
            <a:prstGeom prst="rect">
              <a:avLst/>
            </a:prstGeom>
          </p:spPr>
          <p:txBody>
            <a:bodyPr anchor="t" rtlCol="false" tIns="0" lIns="0" bIns="0" rIns="0">
              <a:spAutoFit/>
            </a:bodyPr>
            <a:lstStyle/>
            <a:p>
              <a:pPr algn="l" marL="539750" indent="-269875" lvl="1">
                <a:lnSpc>
                  <a:spcPts val="3499"/>
                </a:lnSpc>
                <a:buFont typeface="Arial"/>
                <a:buChar char="•"/>
              </a:pPr>
              <a:r>
                <a:rPr lang="en-US" b="true" sz="2499">
                  <a:solidFill>
                    <a:srgbClr val="000000"/>
                  </a:solidFill>
                  <a:latin typeface="Inter Bold"/>
                  <a:ea typeface="Inter Bold"/>
                  <a:cs typeface="Inter Bold"/>
                  <a:sym typeface="Inter Bold"/>
                </a:rPr>
                <a:t>Cung cấp một biểu mẫu liên hệ</a:t>
              </a:r>
            </a:p>
          </p:txBody>
        </p:sp>
        <p:sp>
          <p:nvSpPr>
            <p:cNvPr name="TextBox 16" id="16"/>
            <p:cNvSpPr txBox="true"/>
            <p:nvPr/>
          </p:nvSpPr>
          <p:spPr>
            <a:xfrm rot="0">
              <a:off x="440289" y="1351951"/>
              <a:ext cx="11427085" cy="537633"/>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000000"/>
                  </a:solidFill>
                  <a:latin typeface="Inter Bold"/>
                  <a:ea typeface="Inter Bold"/>
                  <a:cs typeface="Inter Bold"/>
                  <a:sym typeface="Inter Bold"/>
                </a:rPr>
                <a:t>Cung cấp thông tin liên hệ.</a:t>
              </a:r>
            </a:p>
          </p:txBody>
        </p:sp>
      </p:grpSp>
      <p:grpSp>
        <p:nvGrpSpPr>
          <p:cNvPr name="Group 17" id="17"/>
          <p:cNvGrpSpPr/>
          <p:nvPr/>
        </p:nvGrpSpPr>
        <p:grpSpPr>
          <a:xfrm rot="0">
            <a:off x="1028700" y="7843017"/>
            <a:ext cx="9230748" cy="1415283"/>
            <a:chOff x="0" y="0"/>
            <a:chExt cx="12307664" cy="1887044"/>
          </a:xfrm>
        </p:grpSpPr>
        <p:grpSp>
          <p:nvGrpSpPr>
            <p:cNvPr name="Group 18" id="18"/>
            <p:cNvGrpSpPr/>
            <p:nvPr/>
          </p:nvGrpSpPr>
          <p:grpSpPr>
            <a:xfrm rot="0">
              <a:off x="0" y="0"/>
              <a:ext cx="12307664" cy="1055697"/>
              <a:chOff x="0" y="0"/>
              <a:chExt cx="7699164" cy="660400"/>
            </a:xfrm>
          </p:grpSpPr>
          <p:sp>
            <p:nvSpPr>
              <p:cNvPr name="Freeform 19" id="19"/>
              <p:cNvSpPr/>
              <p:nvPr/>
            </p:nvSpPr>
            <p:spPr>
              <a:xfrm flipH="false" flipV="false" rot="0">
                <a:off x="0" y="0"/>
                <a:ext cx="7699164" cy="660400"/>
              </a:xfrm>
              <a:custGeom>
                <a:avLst/>
                <a:gdLst/>
                <a:ahLst/>
                <a:cxnLst/>
                <a:rect r="r" b="b" t="t" l="l"/>
                <a:pathLst>
                  <a:path h="660400" w="7699164">
                    <a:moveTo>
                      <a:pt x="7574704" y="660400"/>
                    </a:moveTo>
                    <a:lnTo>
                      <a:pt x="124460" y="660400"/>
                    </a:lnTo>
                    <a:cubicBezTo>
                      <a:pt x="55880" y="660400"/>
                      <a:pt x="0" y="604520"/>
                      <a:pt x="0" y="535940"/>
                    </a:cubicBezTo>
                    <a:lnTo>
                      <a:pt x="0" y="124460"/>
                    </a:lnTo>
                    <a:cubicBezTo>
                      <a:pt x="0" y="55880"/>
                      <a:pt x="55880" y="0"/>
                      <a:pt x="124460" y="0"/>
                    </a:cubicBezTo>
                    <a:lnTo>
                      <a:pt x="7574704" y="0"/>
                    </a:lnTo>
                    <a:cubicBezTo>
                      <a:pt x="7643284" y="0"/>
                      <a:pt x="7699164" y="55880"/>
                      <a:pt x="7699164" y="124460"/>
                    </a:cubicBezTo>
                    <a:lnTo>
                      <a:pt x="7699164" y="535940"/>
                    </a:lnTo>
                    <a:cubicBezTo>
                      <a:pt x="7699164" y="604520"/>
                      <a:pt x="7643284" y="660400"/>
                      <a:pt x="7574704" y="660400"/>
                    </a:cubicBezTo>
                    <a:close/>
                  </a:path>
                </a:pathLst>
              </a:custGeom>
              <a:solidFill>
                <a:srgbClr val="F1F1F1">
                  <a:alpha val="63922"/>
                </a:srgbClr>
              </a:solidFill>
            </p:spPr>
          </p:sp>
        </p:grpSp>
        <p:sp>
          <p:nvSpPr>
            <p:cNvPr name="TextBox 20" id="20"/>
            <p:cNvSpPr txBox="true"/>
            <p:nvPr/>
          </p:nvSpPr>
          <p:spPr>
            <a:xfrm rot="0">
              <a:off x="440289" y="206962"/>
              <a:ext cx="11427085" cy="537633"/>
            </a:xfrm>
            <a:prstGeom prst="rect">
              <a:avLst/>
            </a:prstGeom>
          </p:spPr>
          <p:txBody>
            <a:bodyPr anchor="t" rtlCol="false" tIns="0" lIns="0" bIns="0" rIns="0">
              <a:spAutoFit/>
            </a:bodyPr>
            <a:lstStyle/>
            <a:p>
              <a:pPr algn="l" marL="539750" indent="-269875" lvl="1">
                <a:lnSpc>
                  <a:spcPts val="3499"/>
                </a:lnSpc>
                <a:buFont typeface="Arial"/>
                <a:buChar char="•"/>
              </a:pPr>
              <a:r>
                <a:rPr lang="en-US" b="true" sz="2499">
                  <a:solidFill>
                    <a:srgbClr val="000000"/>
                  </a:solidFill>
                  <a:latin typeface="Inter Bold"/>
                  <a:ea typeface="Inter Bold"/>
                  <a:cs typeface="Inter Bold"/>
                  <a:sym typeface="Inter Bold"/>
                </a:rPr>
                <a:t>Hiển thị các sản phẩm được thêm vào giỏ hàng.</a:t>
              </a:r>
            </a:p>
          </p:txBody>
        </p:sp>
        <p:sp>
          <p:nvSpPr>
            <p:cNvPr name="TextBox 21" id="21"/>
            <p:cNvSpPr txBox="true"/>
            <p:nvPr/>
          </p:nvSpPr>
          <p:spPr>
            <a:xfrm rot="0">
              <a:off x="440289" y="1351951"/>
              <a:ext cx="11427085" cy="537633"/>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000000"/>
                  </a:solidFill>
                  <a:latin typeface="Inter Bold"/>
                  <a:ea typeface="Inter Bold"/>
                  <a:cs typeface="Inter Bold"/>
                  <a:sym typeface="Inter Bold"/>
                </a:rPr>
                <a:t>Có thể chỉnh sửa và tiến hành thanh toán</a:t>
              </a:r>
            </a:p>
          </p:txBody>
        </p:sp>
      </p:grpSp>
      <p:sp>
        <p:nvSpPr>
          <p:cNvPr name="Freeform 22" id="22"/>
          <p:cNvSpPr/>
          <p:nvPr/>
        </p:nvSpPr>
        <p:spPr>
          <a:xfrm flipH="false" flipV="false" rot="0">
            <a:off x="14699762" y="491900"/>
            <a:ext cx="2385783" cy="2333918"/>
          </a:xfrm>
          <a:custGeom>
            <a:avLst/>
            <a:gdLst/>
            <a:ahLst/>
            <a:cxnLst/>
            <a:rect r="r" b="b" t="t" l="l"/>
            <a:pathLst>
              <a:path h="2333918" w="2385783">
                <a:moveTo>
                  <a:pt x="0" y="0"/>
                </a:moveTo>
                <a:lnTo>
                  <a:pt x="2385782" y="0"/>
                </a:lnTo>
                <a:lnTo>
                  <a:pt x="2385782" y="2333918"/>
                </a:lnTo>
                <a:lnTo>
                  <a:pt x="0" y="2333918"/>
                </a:lnTo>
                <a:lnTo>
                  <a:pt x="0" y="0"/>
                </a:lnTo>
                <a:close/>
              </a:path>
            </a:pathLst>
          </a:custGeom>
          <a:blipFill>
            <a:blip r:embed="rId2"/>
            <a:stretch>
              <a:fillRect l="0" t="0" r="0" b="0"/>
            </a:stretch>
          </a:blipFill>
        </p:spPr>
      </p:sp>
      <p:sp>
        <p:nvSpPr>
          <p:cNvPr name="Freeform 23" id="23"/>
          <p:cNvSpPr/>
          <p:nvPr/>
        </p:nvSpPr>
        <p:spPr>
          <a:xfrm flipH="false" flipV="false" rot="0">
            <a:off x="11945681" y="3535972"/>
            <a:ext cx="5508161" cy="5508161"/>
          </a:xfrm>
          <a:custGeom>
            <a:avLst/>
            <a:gdLst/>
            <a:ahLst/>
            <a:cxnLst/>
            <a:rect r="r" b="b" t="t" l="l"/>
            <a:pathLst>
              <a:path h="5508161" w="5508161">
                <a:moveTo>
                  <a:pt x="0" y="0"/>
                </a:moveTo>
                <a:lnTo>
                  <a:pt x="5508161" y="0"/>
                </a:lnTo>
                <a:lnTo>
                  <a:pt x="5508161" y="5508161"/>
                </a:lnTo>
                <a:lnTo>
                  <a:pt x="0" y="55081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4" id="24"/>
          <p:cNvGrpSpPr/>
          <p:nvPr/>
        </p:nvGrpSpPr>
        <p:grpSpPr>
          <a:xfrm rot="0">
            <a:off x="1028700" y="1028700"/>
            <a:ext cx="5887749" cy="2336488"/>
            <a:chOff x="0" y="0"/>
            <a:chExt cx="7850332" cy="3115317"/>
          </a:xfrm>
        </p:grpSpPr>
        <p:sp>
          <p:nvSpPr>
            <p:cNvPr name="TextBox 25" id="25"/>
            <p:cNvSpPr txBox="true"/>
            <p:nvPr/>
          </p:nvSpPr>
          <p:spPr>
            <a:xfrm rot="0">
              <a:off x="0" y="9525"/>
              <a:ext cx="7850332" cy="1844675"/>
            </a:xfrm>
            <a:prstGeom prst="rect">
              <a:avLst/>
            </a:prstGeom>
          </p:spPr>
          <p:txBody>
            <a:bodyPr anchor="t" rtlCol="false" tIns="0" lIns="0" bIns="0" rIns="0">
              <a:spAutoFit/>
            </a:bodyPr>
            <a:lstStyle/>
            <a:p>
              <a:pPr algn="l">
                <a:lnSpc>
                  <a:spcPts val="5489"/>
                </a:lnSpc>
              </a:pPr>
              <a:r>
                <a:rPr lang="en-US" sz="4574" b="true">
                  <a:solidFill>
                    <a:srgbClr val="9976FF"/>
                  </a:solidFill>
                  <a:latin typeface="Inter Bold"/>
                  <a:ea typeface="Inter Bold"/>
                  <a:cs typeface="Inter Bold"/>
                  <a:sym typeface="Inter Bold"/>
                </a:rPr>
                <a:t>Chức Năng Chính của Website</a:t>
              </a:r>
            </a:p>
          </p:txBody>
        </p:sp>
        <p:sp>
          <p:nvSpPr>
            <p:cNvPr name="TextBox 26" id="26"/>
            <p:cNvSpPr txBox="true"/>
            <p:nvPr/>
          </p:nvSpPr>
          <p:spPr>
            <a:xfrm rot="0">
              <a:off x="0" y="2527942"/>
              <a:ext cx="7850332" cy="587375"/>
            </a:xfrm>
            <a:prstGeom prst="rect">
              <a:avLst/>
            </a:prstGeom>
          </p:spPr>
          <p:txBody>
            <a:bodyPr anchor="t" rtlCol="false" tIns="0" lIns="0" bIns="0" rIns="0">
              <a:spAutoFit/>
            </a:bodyPr>
            <a:lstStyle/>
            <a:p>
              <a:pPr algn="l">
                <a:lnSpc>
                  <a:spcPts val="359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a:off x="2907614" y="4403637"/>
            <a:ext cx="13272324" cy="0"/>
          </a:xfrm>
          <a:prstGeom prst="line">
            <a:avLst/>
          </a:prstGeom>
          <a:ln cap="rnd" w="19050">
            <a:solidFill>
              <a:srgbClr val="000000">
                <a:alpha val="34902"/>
              </a:srgbClr>
            </a:solidFill>
            <a:prstDash val="solid"/>
            <a:headEnd type="none" len="sm" w="sm"/>
            <a:tailEnd type="none" len="sm" w="sm"/>
          </a:ln>
        </p:spPr>
      </p:sp>
      <p:grpSp>
        <p:nvGrpSpPr>
          <p:cNvPr name="Group 3" id="3"/>
          <p:cNvGrpSpPr/>
          <p:nvPr/>
        </p:nvGrpSpPr>
        <p:grpSpPr>
          <a:xfrm rot="0">
            <a:off x="4242319" y="4320293"/>
            <a:ext cx="166688" cy="166688"/>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976FF"/>
            </a:solidFill>
          </p:spPr>
        </p:sp>
      </p:grpSp>
      <p:grpSp>
        <p:nvGrpSpPr>
          <p:cNvPr name="Group 5" id="5"/>
          <p:cNvGrpSpPr/>
          <p:nvPr/>
        </p:nvGrpSpPr>
        <p:grpSpPr>
          <a:xfrm rot="0">
            <a:off x="7570109" y="4320293"/>
            <a:ext cx="166688" cy="166688"/>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84FA"/>
            </a:solidFill>
          </p:spPr>
        </p:sp>
      </p:grpSp>
      <p:grpSp>
        <p:nvGrpSpPr>
          <p:cNvPr name="Group 7" id="7"/>
          <p:cNvGrpSpPr/>
          <p:nvPr/>
        </p:nvGrpSpPr>
        <p:grpSpPr>
          <a:xfrm rot="0">
            <a:off x="10897898" y="4320293"/>
            <a:ext cx="166688" cy="166688"/>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976FF"/>
            </a:solidFill>
          </p:spPr>
        </p:sp>
      </p:grpSp>
      <p:grpSp>
        <p:nvGrpSpPr>
          <p:cNvPr name="Group 9" id="9"/>
          <p:cNvGrpSpPr/>
          <p:nvPr/>
        </p:nvGrpSpPr>
        <p:grpSpPr>
          <a:xfrm rot="0">
            <a:off x="14225688" y="4320293"/>
            <a:ext cx="166688" cy="166688"/>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84FA"/>
            </a:solidFill>
          </p:spPr>
        </p:sp>
      </p:grpSp>
      <p:sp>
        <p:nvSpPr>
          <p:cNvPr name="Freeform 11" id="11"/>
          <p:cNvSpPr/>
          <p:nvPr/>
        </p:nvSpPr>
        <p:spPr>
          <a:xfrm flipH="false" flipV="false" rot="0">
            <a:off x="-1064447" y="7853819"/>
            <a:ext cx="6755642" cy="4114800"/>
          </a:xfrm>
          <a:custGeom>
            <a:avLst/>
            <a:gdLst/>
            <a:ahLst/>
            <a:cxnLst/>
            <a:rect r="r" b="b" t="t" l="l"/>
            <a:pathLst>
              <a:path h="4114800" w="6755642">
                <a:moveTo>
                  <a:pt x="0" y="0"/>
                </a:moveTo>
                <a:lnTo>
                  <a:pt x="6755641" y="0"/>
                </a:lnTo>
                <a:lnTo>
                  <a:pt x="675564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345027" y="1522653"/>
            <a:ext cx="15597945" cy="971550"/>
          </a:xfrm>
          <a:prstGeom prst="rect">
            <a:avLst/>
          </a:prstGeom>
        </p:spPr>
        <p:txBody>
          <a:bodyPr anchor="t" rtlCol="false" tIns="0" lIns="0" bIns="0" rIns="0">
            <a:spAutoFit/>
          </a:bodyPr>
          <a:lstStyle/>
          <a:p>
            <a:pPr algn="ctr">
              <a:lnSpc>
                <a:spcPts val="7680"/>
              </a:lnSpc>
            </a:pPr>
            <a:r>
              <a:rPr lang="en-US" b="true" sz="6400">
                <a:solidFill>
                  <a:srgbClr val="000000"/>
                </a:solidFill>
                <a:latin typeface="Inter Bold"/>
                <a:ea typeface="Inter Bold"/>
                <a:cs typeface="Inter Bold"/>
                <a:sym typeface="Inter Bold"/>
              </a:rPr>
              <a:t>Quy</a:t>
            </a:r>
            <a:r>
              <a:rPr lang="en-US" b="true" sz="6400">
                <a:solidFill>
                  <a:srgbClr val="000000"/>
                </a:solidFill>
                <a:latin typeface="Inter Bold"/>
                <a:ea typeface="Inter Bold"/>
                <a:cs typeface="Inter Bold"/>
                <a:sym typeface="Inter Bold"/>
              </a:rPr>
              <a:t> Trình Phát Triển</a:t>
            </a:r>
          </a:p>
        </p:txBody>
      </p:sp>
      <p:sp>
        <p:nvSpPr>
          <p:cNvPr name="TextBox 13" id="13"/>
          <p:cNvSpPr txBox="true"/>
          <p:nvPr/>
        </p:nvSpPr>
        <p:spPr>
          <a:xfrm rot="0">
            <a:off x="3095958" y="3081861"/>
            <a:ext cx="2459408" cy="966964"/>
          </a:xfrm>
          <a:prstGeom prst="rect">
            <a:avLst/>
          </a:prstGeom>
        </p:spPr>
        <p:txBody>
          <a:bodyPr anchor="t" rtlCol="false" tIns="0" lIns="0" bIns="0" rIns="0">
            <a:spAutoFit/>
          </a:bodyPr>
          <a:lstStyle/>
          <a:p>
            <a:pPr algn="ctr">
              <a:lnSpc>
                <a:spcPts val="3919"/>
              </a:lnSpc>
            </a:pPr>
            <a:r>
              <a:rPr lang="en-US" sz="2799" b="true">
                <a:solidFill>
                  <a:srgbClr val="000000"/>
                </a:solidFill>
                <a:latin typeface="Muli Semi-Bold"/>
                <a:ea typeface="Muli Semi-Bold"/>
                <a:cs typeface="Muli Semi-Bold"/>
                <a:sym typeface="Muli Semi-Bold"/>
              </a:rPr>
              <a:t>Từ 23/03</a:t>
            </a:r>
          </a:p>
          <a:p>
            <a:pPr algn="ctr">
              <a:lnSpc>
                <a:spcPts val="3919"/>
              </a:lnSpc>
            </a:pPr>
            <a:r>
              <a:rPr lang="en-US" b="true" sz="2799">
                <a:solidFill>
                  <a:srgbClr val="000000"/>
                </a:solidFill>
                <a:latin typeface="Muli Semi-Bold"/>
                <a:ea typeface="Muli Semi-Bold"/>
                <a:cs typeface="Muli Semi-Bold"/>
                <a:sym typeface="Muli Semi-Bold"/>
              </a:rPr>
              <a:t>đến 29/03</a:t>
            </a:r>
          </a:p>
        </p:txBody>
      </p:sp>
      <p:sp>
        <p:nvSpPr>
          <p:cNvPr name="TextBox 14" id="14"/>
          <p:cNvSpPr txBox="true"/>
          <p:nvPr/>
        </p:nvSpPr>
        <p:spPr>
          <a:xfrm rot="0">
            <a:off x="6444584" y="3081861"/>
            <a:ext cx="2459408" cy="966964"/>
          </a:xfrm>
          <a:prstGeom prst="rect">
            <a:avLst/>
          </a:prstGeom>
        </p:spPr>
        <p:txBody>
          <a:bodyPr anchor="t" rtlCol="false" tIns="0" lIns="0" bIns="0" rIns="0">
            <a:spAutoFit/>
          </a:bodyPr>
          <a:lstStyle/>
          <a:p>
            <a:pPr algn="ctr">
              <a:lnSpc>
                <a:spcPts val="3919"/>
              </a:lnSpc>
            </a:pPr>
            <a:r>
              <a:rPr lang="en-US" b="true" sz="2799">
                <a:solidFill>
                  <a:srgbClr val="000000"/>
                </a:solidFill>
                <a:latin typeface="Muli Semi-Bold"/>
                <a:ea typeface="Muli Semi-Bold"/>
                <a:cs typeface="Muli Semi-Bold"/>
                <a:sym typeface="Muli Semi-Bold"/>
              </a:rPr>
              <a:t>Từ 30/03</a:t>
            </a:r>
          </a:p>
          <a:p>
            <a:pPr algn="ctr">
              <a:lnSpc>
                <a:spcPts val="3919"/>
              </a:lnSpc>
            </a:pPr>
            <a:r>
              <a:rPr lang="en-US" b="true" sz="2799">
                <a:solidFill>
                  <a:srgbClr val="000000"/>
                </a:solidFill>
                <a:latin typeface="Muli Semi-Bold"/>
                <a:ea typeface="Muli Semi-Bold"/>
                <a:cs typeface="Muli Semi-Bold"/>
                <a:sym typeface="Muli Semi-Bold"/>
              </a:rPr>
              <a:t>đến 02/04</a:t>
            </a:r>
          </a:p>
        </p:txBody>
      </p:sp>
      <p:sp>
        <p:nvSpPr>
          <p:cNvPr name="TextBox 15" id="15"/>
          <p:cNvSpPr txBox="true"/>
          <p:nvPr/>
        </p:nvSpPr>
        <p:spPr>
          <a:xfrm rot="0">
            <a:off x="9793210" y="3081861"/>
            <a:ext cx="2459408" cy="966964"/>
          </a:xfrm>
          <a:prstGeom prst="rect">
            <a:avLst/>
          </a:prstGeom>
        </p:spPr>
        <p:txBody>
          <a:bodyPr anchor="t" rtlCol="false" tIns="0" lIns="0" bIns="0" rIns="0">
            <a:spAutoFit/>
          </a:bodyPr>
          <a:lstStyle/>
          <a:p>
            <a:pPr algn="ctr">
              <a:lnSpc>
                <a:spcPts val="3919"/>
              </a:lnSpc>
            </a:pPr>
            <a:r>
              <a:rPr lang="en-US" sz="2799" b="true">
                <a:solidFill>
                  <a:srgbClr val="000000"/>
                </a:solidFill>
                <a:latin typeface="Muli Semi-Bold"/>
                <a:ea typeface="Muli Semi-Bold"/>
                <a:cs typeface="Muli Semi-Bold"/>
                <a:sym typeface="Muli Semi-Bold"/>
              </a:rPr>
              <a:t>Từ ngày 06/04 </a:t>
            </a:r>
          </a:p>
          <a:p>
            <a:pPr algn="ctr">
              <a:lnSpc>
                <a:spcPts val="3919"/>
              </a:lnSpc>
            </a:pPr>
            <a:r>
              <a:rPr lang="en-US" b="true" sz="2799">
                <a:solidFill>
                  <a:srgbClr val="000000"/>
                </a:solidFill>
                <a:latin typeface="Muli Semi-Bold"/>
                <a:ea typeface="Muli Semi-Bold"/>
                <a:cs typeface="Muli Semi-Bold"/>
                <a:sym typeface="Muli Semi-Bold"/>
              </a:rPr>
              <a:t>đến 12/04</a:t>
            </a:r>
          </a:p>
        </p:txBody>
      </p:sp>
      <p:sp>
        <p:nvSpPr>
          <p:cNvPr name="TextBox 16" id="16"/>
          <p:cNvSpPr txBox="true"/>
          <p:nvPr/>
        </p:nvSpPr>
        <p:spPr>
          <a:xfrm rot="0">
            <a:off x="13141836" y="3081861"/>
            <a:ext cx="2459408" cy="966964"/>
          </a:xfrm>
          <a:prstGeom prst="rect">
            <a:avLst/>
          </a:prstGeom>
        </p:spPr>
        <p:txBody>
          <a:bodyPr anchor="t" rtlCol="false" tIns="0" lIns="0" bIns="0" rIns="0">
            <a:spAutoFit/>
          </a:bodyPr>
          <a:lstStyle/>
          <a:p>
            <a:pPr algn="ctr">
              <a:lnSpc>
                <a:spcPts val="3919"/>
              </a:lnSpc>
            </a:pPr>
            <a:r>
              <a:rPr lang="en-US" b="true" sz="2799">
                <a:solidFill>
                  <a:srgbClr val="000000"/>
                </a:solidFill>
                <a:latin typeface="Muli Semi-Bold"/>
                <a:ea typeface="Muli Semi-Bold"/>
                <a:cs typeface="Muli Semi-Bold"/>
                <a:sym typeface="Muli Semi-Bold"/>
              </a:rPr>
              <a:t>Từ 13/0</a:t>
            </a:r>
            <a:r>
              <a:rPr lang="en-US" b="true" sz="2799">
                <a:solidFill>
                  <a:srgbClr val="000000"/>
                </a:solidFill>
                <a:latin typeface="Muli Semi-Bold"/>
                <a:ea typeface="Muli Semi-Bold"/>
                <a:cs typeface="Muli Semi-Bold"/>
                <a:sym typeface="Muli Semi-Bold"/>
              </a:rPr>
              <a:t>4 </a:t>
            </a:r>
          </a:p>
          <a:p>
            <a:pPr algn="ctr">
              <a:lnSpc>
                <a:spcPts val="3919"/>
              </a:lnSpc>
            </a:pPr>
            <a:r>
              <a:rPr lang="en-US" b="true" sz="2799">
                <a:solidFill>
                  <a:srgbClr val="000000"/>
                </a:solidFill>
                <a:latin typeface="Muli Semi-Bold"/>
                <a:ea typeface="Muli Semi-Bold"/>
                <a:cs typeface="Muli Semi-Bold"/>
                <a:sym typeface="Muli Semi-Bold"/>
              </a:rPr>
              <a:t>đến 19/04</a:t>
            </a:r>
          </a:p>
        </p:txBody>
      </p:sp>
      <p:grpSp>
        <p:nvGrpSpPr>
          <p:cNvPr name="Group 17" id="17"/>
          <p:cNvGrpSpPr/>
          <p:nvPr/>
        </p:nvGrpSpPr>
        <p:grpSpPr>
          <a:xfrm rot="0">
            <a:off x="3542200" y="4678925"/>
            <a:ext cx="2459408" cy="2169012"/>
            <a:chOff x="0" y="0"/>
            <a:chExt cx="3279211" cy="2892016"/>
          </a:xfrm>
        </p:grpSpPr>
        <p:sp>
          <p:nvSpPr>
            <p:cNvPr name="TextBox 18" id="18"/>
            <p:cNvSpPr txBox="true"/>
            <p:nvPr/>
          </p:nvSpPr>
          <p:spPr>
            <a:xfrm rot="0">
              <a:off x="0" y="-47625"/>
              <a:ext cx="3279211" cy="2636732"/>
            </a:xfrm>
            <a:prstGeom prst="rect">
              <a:avLst/>
            </a:prstGeom>
          </p:spPr>
          <p:txBody>
            <a:bodyPr anchor="t" rtlCol="false" tIns="0" lIns="0" bIns="0" rIns="0">
              <a:spAutoFit/>
            </a:bodyPr>
            <a:lstStyle/>
            <a:p>
              <a:pPr algn="l">
                <a:lnSpc>
                  <a:spcPts val="3220"/>
                </a:lnSpc>
              </a:pPr>
              <a:r>
                <a:rPr lang="en-US" sz="2300">
                  <a:solidFill>
                    <a:srgbClr val="000000"/>
                  </a:solidFill>
                  <a:latin typeface="Muli"/>
                  <a:ea typeface="Muli"/>
                  <a:cs typeface="Muli"/>
                  <a:sym typeface="Muli"/>
                </a:rPr>
                <a:t>-Phân tích và </a:t>
              </a:r>
              <a:r>
                <a:rPr lang="en-US" sz="2300">
                  <a:solidFill>
                    <a:srgbClr val="000000"/>
                  </a:solidFill>
                  <a:latin typeface="Muli"/>
                  <a:ea typeface="Muli"/>
                  <a:cs typeface="Muli"/>
                  <a:sym typeface="Muli"/>
                </a:rPr>
                <a:t>Thiết kế giao diện.</a:t>
              </a:r>
            </a:p>
            <a:p>
              <a:pPr algn="l">
                <a:lnSpc>
                  <a:spcPts val="3220"/>
                </a:lnSpc>
              </a:pPr>
              <a:r>
                <a:rPr lang="en-US" sz="2300">
                  <a:solidFill>
                    <a:srgbClr val="000000"/>
                  </a:solidFill>
                  <a:latin typeface="Muli"/>
                  <a:ea typeface="Muli"/>
                  <a:cs typeface="Muli"/>
                  <a:sym typeface="Muli"/>
                </a:rPr>
                <a:t>-Tham khảo các trang web bán sách.</a:t>
              </a:r>
            </a:p>
          </p:txBody>
        </p:sp>
        <p:sp>
          <p:nvSpPr>
            <p:cNvPr name="TextBox 19" id="19"/>
            <p:cNvSpPr txBox="true"/>
            <p:nvPr/>
          </p:nvSpPr>
          <p:spPr>
            <a:xfrm rot="0">
              <a:off x="0" y="2930116"/>
              <a:ext cx="3279211" cy="462280"/>
            </a:xfrm>
            <a:prstGeom prst="rect">
              <a:avLst/>
            </a:prstGeom>
          </p:spPr>
          <p:txBody>
            <a:bodyPr anchor="t" rtlCol="false" tIns="0" lIns="0" bIns="0" rIns="0">
              <a:spAutoFit/>
            </a:bodyPr>
            <a:lstStyle/>
            <a:p>
              <a:pPr algn="ctr">
                <a:lnSpc>
                  <a:spcPts val="2940"/>
                </a:lnSpc>
              </a:pPr>
            </a:p>
          </p:txBody>
        </p:sp>
      </p:grpSp>
      <p:grpSp>
        <p:nvGrpSpPr>
          <p:cNvPr name="Group 20" id="20"/>
          <p:cNvGrpSpPr/>
          <p:nvPr/>
        </p:nvGrpSpPr>
        <p:grpSpPr>
          <a:xfrm rot="0">
            <a:off x="6888754" y="4678925"/>
            <a:ext cx="2459408" cy="3769212"/>
            <a:chOff x="0" y="0"/>
            <a:chExt cx="3279211" cy="5025616"/>
          </a:xfrm>
        </p:grpSpPr>
        <p:sp>
          <p:nvSpPr>
            <p:cNvPr name="TextBox 21" id="21"/>
            <p:cNvSpPr txBox="true"/>
            <p:nvPr/>
          </p:nvSpPr>
          <p:spPr>
            <a:xfrm rot="0">
              <a:off x="0" y="-47625"/>
              <a:ext cx="3279211" cy="4770332"/>
            </a:xfrm>
            <a:prstGeom prst="rect">
              <a:avLst/>
            </a:prstGeom>
          </p:spPr>
          <p:txBody>
            <a:bodyPr anchor="t" rtlCol="false" tIns="0" lIns="0" bIns="0" rIns="0">
              <a:spAutoFit/>
            </a:bodyPr>
            <a:lstStyle/>
            <a:p>
              <a:pPr algn="l">
                <a:lnSpc>
                  <a:spcPts val="3220"/>
                </a:lnSpc>
              </a:pPr>
              <a:r>
                <a:rPr lang="en-US" sz="2300">
                  <a:solidFill>
                    <a:srgbClr val="000000"/>
                  </a:solidFill>
                  <a:latin typeface="Muli"/>
                  <a:ea typeface="Muli"/>
                  <a:cs typeface="Muli"/>
                  <a:sym typeface="Muli"/>
                </a:rPr>
                <a:t>-Tiến hành xây</a:t>
              </a:r>
              <a:r>
                <a:rPr lang="en-US" sz="2300">
                  <a:solidFill>
                    <a:srgbClr val="000000"/>
                  </a:solidFill>
                  <a:latin typeface="Muli"/>
                  <a:ea typeface="Muli"/>
                  <a:cs typeface="Muli"/>
                  <a:sym typeface="Muli"/>
                </a:rPr>
                <a:t> dựng giao diện sử dụng Html,Css,Javscript.</a:t>
              </a:r>
            </a:p>
            <a:p>
              <a:pPr algn="l">
                <a:lnSpc>
                  <a:spcPts val="3220"/>
                </a:lnSpc>
              </a:pPr>
              <a:r>
                <a:rPr lang="en-US" sz="2300">
                  <a:solidFill>
                    <a:srgbClr val="000000"/>
                  </a:solidFill>
                  <a:latin typeface="Muli"/>
                  <a:ea typeface="Muli"/>
                  <a:cs typeface="Muli"/>
                  <a:sym typeface="Muli"/>
                </a:rPr>
                <a:t>-Mô phỏng web bằng figma,cài đặt visual studio code.</a:t>
              </a:r>
            </a:p>
          </p:txBody>
        </p:sp>
        <p:sp>
          <p:nvSpPr>
            <p:cNvPr name="TextBox 22" id="22"/>
            <p:cNvSpPr txBox="true"/>
            <p:nvPr/>
          </p:nvSpPr>
          <p:spPr>
            <a:xfrm rot="0">
              <a:off x="0" y="5063716"/>
              <a:ext cx="3279211" cy="462280"/>
            </a:xfrm>
            <a:prstGeom prst="rect">
              <a:avLst/>
            </a:prstGeom>
          </p:spPr>
          <p:txBody>
            <a:bodyPr anchor="t" rtlCol="false" tIns="0" lIns="0" bIns="0" rIns="0">
              <a:spAutoFit/>
            </a:bodyPr>
            <a:lstStyle/>
            <a:p>
              <a:pPr algn="ctr">
                <a:lnSpc>
                  <a:spcPts val="2940"/>
                </a:lnSpc>
              </a:pPr>
            </a:p>
          </p:txBody>
        </p:sp>
      </p:grpSp>
      <p:grpSp>
        <p:nvGrpSpPr>
          <p:cNvPr name="Group 23" id="23"/>
          <p:cNvGrpSpPr/>
          <p:nvPr/>
        </p:nvGrpSpPr>
        <p:grpSpPr>
          <a:xfrm rot="0">
            <a:off x="9834882" y="4678925"/>
            <a:ext cx="2459408" cy="1368912"/>
            <a:chOff x="0" y="0"/>
            <a:chExt cx="3279211" cy="1825216"/>
          </a:xfrm>
        </p:grpSpPr>
        <p:sp>
          <p:nvSpPr>
            <p:cNvPr name="TextBox 24" id="24"/>
            <p:cNvSpPr txBox="true"/>
            <p:nvPr/>
          </p:nvSpPr>
          <p:spPr>
            <a:xfrm rot="0">
              <a:off x="0" y="-47625"/>
              <a:ext cx="3279211" cy="1569932"/>
            </a:xfrm>
            <a:prstGeom prst="rect">
              <a:avLst/>
            </a:prstGeom>
          </p:spPr>
          <p:txBody>
            <a:bodyPr anchor="t" rtlCol="false" tIns="0" lIns="0" bIns="0" rIns="0">
              <a:spAutoFit/>
            </a:bodyPr>
            <a:lstStyle/>
            <a:p>
              <a:pPr algn="l">
                <a:lnSpc>
                  <a:spcPts val="3220"/>
                </a:lnSpc>
              </a:pPr>
              <a:r>
                <a:rPr lang="en-US" sz="2300">
                  <a:solidFill>
                    <a:srgbClr val="000000"/>
                  </a:solidFill>
                  <a:latin typeface="Muli"/>
                  <a:ea typeface="Muli"/>
                  <a:cs typeface="Muli"/>
                  <a:sym typeface="Muli"/>
                </a:rPr>
                <a:t>Chỉnh sửa</a:t>
              </a:r>
              <a:r>
                <a:rPr lang="en-US" sz="2300">
                  <a:solidFill>
                    <a:srgbClr val="000000"/>
                  </a:solidFill>
                  <a:latin typeface="Muli"/>
                  <a:ea typeface="Muli"/>
                  <a:cs typeface="Muli"/>
                  <a:sym typeface="Muli"/>
                </a:rPr>
                <a:t> &amp; đưa lên Github,bắt đầu viết báo cáo.</a:t>
              </a:r>
            </a:p>
          </p:txBody>
        </p:sp>
        <p:sp>
          <p:nvSpPr>
            <p:cNvPr name="TextBox 25" id="25"/>
            <p:cNvSpPr txBox="true"/>
            <p:nvPr/>
          </p:nvSpPr>
          <p:spPr>
            <a:xfrm rot="0">
              <a:off x="0" y="1863316"/>
              <a:ext cx="3279211" cy="462280"/>
            </a:xfrm>
            <a:prstGeom prst="rect">
              <a:avLst/>
            </a:prstGeom>
          </p:spPr>
          <p:txBody>
            <a:bodyPr anchor="t" rtlCol="false" tIns="0" lIns="0" bIns="0" rIns="0">
              <a:spAutoFit/>
            </a:bodyPr>
            <a:lstStyle/>
            <a:p>
              <a:pPr algn="ctr">
                <a:lnSpc>
                  <a:spcPts val="2940"/>
                </a:lnSpc>
              </a:pPr>
            </a:p>
          </p:txBody>
        </p:sp>
      </p:grpSp>
      <p:grpSp>
        <p:nvGrpSpPr>
          <p:cNvPr name="Group 26" id="26"/>
          <p:cNvGrpSpPr/>
          <p:nvPr/>
        </p:nvGrpSpPr>
        <p:grpSpPr>
          <a:xfrm rot="0">
            <a:off x="13464954" y="4678925"/>
            <a:ext cx="2459408" cy="1368912"/>
            <a:chOff x="0" y="0"/>
            <a:chExt cx="3279211" cy="1825216"/>
          </a:xfrm>
        </p:grpSpPr>
        <p:sp>
          <p:nvSpPr>
            <p:cNvPr name="TextBox 27" id="27"/>
            <p:cNvSpPr txBox="true"/>
            <p:nvPr/>
          </p:nvSpPr>
          <p:spPr>
            <a:xfrm rot="0">
              <a:off x="0" y="-47625"/>
              <a:ext cx="3279211" cy="1569932"/>
            </a:xfrm>
            <a:prstGeom prst="rect">
              <a:avLst/>
            </a:prstGeom>
          </p:spPr>
          <p:txBody>
            <a:bodyPr anchor="t" rtlCol="false" tIns="0" lIns="0" bIns="0" rIns="0">
              <a:spAutoFit/>
            </a:bodyPr>
            <a:lstStyle/>
            <a:p>
              <a:pPr algn="l">
                <a:lnSpc>
                  <a:spcPts val="3220"/>
                </a:lnSpc>
              </a:pPr>
              <a:r>
                <a:rPr lang="en-US" sz="2300">
                  <a:solidFill>
                    <a:srgbClr val="000000"/>
                  </a:solidFill>
                  <a:latin typeface="Muli"/>
                  <a:ea typeface="Muli"/>
                  <a:cs typeface="Muli"/>
                  <a:sym typeface="Muli"/>
                </a:rPr>
                <a:t>Hoàn t</a:t>
              </a:r>
              <a:r>
                <a:rPr lang="en-US" sz="2300">
                  <a:solidFill>
                    <a:srgbClr val="000000"/>
                  </a:solidFill>
                  <a:latin typeface="Muli"/>
                  <a:ea typeface="Muli"/>
                  <a:cs typeface="Muli"/>
                  <a:sym typeface="Muli"/>
                </a:rPr>
                <a:t>hiện đồ án và báo cáo.</a:t>
              </a:r>
            </a:p>
            <a:p>
              <a:pPr algn="l">
                <a:lnSpc>
                  <a:spcPts val="3220"/>
                </a:lnSpc>
              </a:pPr>
            </a:p>
          </p:txBody>
        </p:sp>
        <p:sp>
          <p:nvSpPr>
            <p:cNvPr name="TextBox 28" id="28"/>
            <p:cNvSpPr txBox="true"/>
            <p:nvPr/>
          </p:nvSpPr>
          <p:spPr>
            <a:xfrm rot="0">
              <a:off x="0" y="1863316"/>
              <a:ext cx="3279211" cy="462280"/>
            </a:xfrm>
            <a:prstGeom prst="rect">
              <a:avLst/>
            </a:prstGeom>
          </p:spPr>
          <p:txBody>
            <a:bodyPr anchor="t" rtlCol="false" tIns="0" lIns="0" bIns="0" rIns="0">
              <a:spAutoFit/>
            </a:bodyPr>
            <a:lstStyle/>
            <a:p>
              <a:pPr algn="ctr">
                <a:lnSpc>
                  <a:spcPts val="2940"/>
                </a:lnSpc>
              </a:pPr>
            </a:p>
          </p:txBody>
        </p:sp>
      </p:grpSp>
      <p:sp>
        <p:nvSpPr>
          <p:cNvPr name="Freeform 29" id="29"/>
          <p:cNvSpPr/>
          <p:nvPr/>
        </p:nvSpPr>
        <p:spPr>
          <a:xfrm flipH="false" flipV="false" rot="0">
            <a:off x="14699762" y="491900"/>
            <a:ext cx="2385783" cy="2333918"/>
          </a:xfrm>
          <a:custGeom>
            <a:avLst/>
            <a:gdLst/>
            <a:ahLst/>
            <a:cxnLst/>
            <a:rect r="r" b="b" t="t" l="l"/>
            <a:pathLst>
              <a:path h="2333918" w="2385783">
                <a:moveTo>
                  <a:pt x="0" y="0"/>
                </a:moveTo>
                <a:lnTo>
                  <a:pt x="2385782" y="0"/>
                </a:lnTo>
                <a:lnTo>
                  <a:pt x="2385782" y="2333918"/>
                </a:lnTo>
                <a:lnTo>
                  <a:pt x="0" y="2333918"/>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99762" y="491900"/>
            <a:ext cx="2385783" cy="2333918"/>
          </a:xfrm>
          <a:custGeom>
            <a:avLst/>
            <a:gdLst/>
            <a:ahLst/>
            <a:cxnLst/>
            <a:rect r="r" b="b" t="t" l="l"/>
            <a:pathLst>
              <a:path h="2333918" w="2385783">
                <a:moveTo>
                  <a:pt x="0" y="0"/>
                </a:moveTo>
                <a:lnTo>
                  <a:pt x="2385782" y="0"/>
                </a:lnTo>
                <a:lnTo>
                  <a:pt x="2385782" y="2333918"/>
                </a:lnTo>
                <a:lnTo>
                  <a:pt x="0" y="2333918"/>
                </a:lnTo>
                <a:lnTo>
                  <a:pt x="0" y="0"/>
                </a:lnTo>
                <a:close/>
              </a:path>
            </a:pathLst>
          </a:custGeom>
          <a:blipFill>
            <a:blip r:embed="rId2"/>
            <a:stretch>
              <a:fillRect l="0" t="0" r="0" b="0"/>
            </a:stretch>
          </a:blipFill>
        </p:spPr>
      </p:sp>
      <p:sp>
        <p:nvSpPr>
          <p:cNvPr name="Freeform 3" id="3"/>
          <p:cNvSpPr/>
          <p:nvPr/>
        </p:nvSpPr>
        <p:spPr>
          <a:xfrm flipH="false" flipV="false" rot="0">
            <a:off x="3398503" y="3195034"/>
            <a:ext cx="11301259" cy="1172506"/>
          </a:xfrm>
          <a:custGeom>
            <a:avLst/>
            <a:gdLst/>
            <a:ahLst/>
            <a:cxnLst/>
            <a:rect r="r" b="b" t="t" l="l"/>
            <a:pathLst>
              <a:path h="1172506" w="11301259">
                <a:moveTo>
                  <a:pt x="0" y="0"/>
                </a:moveTo>
                <a:lnTo>
                  <a:pt x="11301259" y="0"/>
                </a:lnTo>
                <a:lnTo>
                  <a:pt x="11301259" y="1172506"/>
                </a:lnTo>
                <a:lnTo>
                  <a:pt x="0" y="1172506"/>
                </a:lnTo>
                <a:lnTo>
                  <a:pt x="0" y="0"/>
                </a:lnTo>
                <a:close/>
              </a:path>
            </a:pathLst>
          </a:custGeom>
          <a:blipFill>
            <a:blip r:embed="rId3"/>
            <a:stretch>
              <a:fillRect l="0" t="0" r="0" b="0"/>
            </a:stretch>
          </a:blipFill>
        </p:spPr>
      </p:sp>
      <p:sp>
        <p:nvSpPr>
          <p:cNvPr name="Freeform 4" id="4"/>
          <p:cNvSpPr/>
          <p:nvPr/>
        </p:nvSpPr>
        <p:spPr>
          <a:xfrm flipH="false" flipV="false" rot="0">
            <a:off x="3398503" y="5295808"/>
            <a:ext cx="11301259" cy="4110833"/>
          </a:xfrm>
          <a:custGeom>
            <a:avLst/>
            <a:gdLst/>
            <a:ahLst/>
            <a:cxnLst/>
            <a:rect r="r" b="b" t="t" l="l"/>
            <a:pathLst>
              <a:path h="4110833" w="11301259">
                <a:moveTo>
                  <a:pt x="0" y="0"/>
                </a:moveTo>
                <a:lnTo>
                  <a:pt x="11301259" y="0"/>
                </a:lnTo>
                <a:lnTo>
                  <a:pt x="11301259" y="4110833"/>
                </a:lnTo>
                <a:lnTo>
                  <a:pt x="0" y="4110833"/>
                </a:lnTo>
                <a:lnTo>
                  <a:pt x="0" y="0"/>
                </a:lnTo>
                <a:close/>
              </a:path>
            </a:pathLst>
          </a:custGeom>
          <a:blipFill>
            <a:blip r:embed="rId4"/>
            <a:stretch>
              <a:fillRect l="0" t="0" r="0" b="0"/>
            </a:stretch>
          </a:blipFill>
        </p:spPr>
      </p:sp>
      <p:sp>
        <p:nvSpPr>
          <p:cNvPr name="TextBox 5" id="5"/>
          <p:cNvSpPr txBox="true"/>
          <p:nvPr/>
        </p:nvSpPr>
        <p:spPr>
          <a:xfrm rot="0">
            <a:off x="888712" y="519113"/>
            <a:ext cx="7539168" cy="1009650"/>
          </a:xfrm>
          <a:prstGeom prst="rect">
            <a:avLst/>
          </a:prstGeom>
        </p:spPr>
        <p:txBody>
          <a:bodyPr anchor="t" rtlCol="false" tIns="0" lIns="0" bIns="0" rIns="0">
            <a:spAutoFit/>
          </a:bodyPr>
          <a:lstStyle/>
          <a:p>
            <a:pPr algn="l">
              <a:lnSpc>
                <a:spcPts val="7920"/>
              </a:lnSpc>
            </a:pPr>
            <a:r>
              <a:rPr lang="en-US" sz="6600" b="true">
                <a:solidFill>
                  <a:srgbClr val="000000"/>
                </a:solidFill>
                <a:latin typeface="Inter Bold"/>
                <a:ea typeface="Inter Bold"/>
                <a:cs typeface="Inter Bold"/>
                <a:sym typeface="Inter Bold"/>
              </a:rPr>
              <a:t>Kế</a:t>
            </a:r>
            <a:r>
              <a:rPr lang="en-US" sz="6600" b="true">
                <a:solidFill>
                  <a:srgbClr val="000000"/>
                </a:solidFill>
                <a:latin typeface="Inter Bold"/>
                <a:ea typeface="Inter Bold"/>
                <a:cs typeface="Inter Bold"/>
                <a:sym typeface="Inter Bold"/>
              </a:rPr>
              <a:t>t Quả Đạt Được</a:t>
            </a:r>
          </a:p>
        </p:txBody>
      </p:sp>
      <p:sp>
        <p:nvSpPr>
          <p:cNvPr name="TextBox 6" id="6"/>
          <p:cNvSpPr txBox="true"/>
          <p:nvPr/>
        </p:nvSpPr>
        <p:spPr>
          <a:xfrm rot="0">
            <a:off x="8118753" y="4481840"/>
            <a:ext cx="2050494" cy="405765"/>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Inter"/>
                <a:ea typeface="Inter"/>
                <a:cs typeface="Inter"/>
                <a:sym typeface="Inter"/>
              </a:rPr>
              <a:t>Thanh Header</a:t>
            </a:r>
          </a:p>
        </p:txBody>
      </p:sp>
      <p:sp>
        <p:nvSpPr>
          <p:cNvPr name="TextBox 7" id="7"/>
          <p:cNvSpPr txBox="true"/>
          <p:nvPr/>
        </p:nvSpPr>
        <p:spPr>
          <a:xfrm rot="0">
            <a:off x="7842528" y="9520941"/>
            <a:ext cx="2602944" cy="405765"/>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Inter"/>
                <a:ea typeface="Inter"/>
                <a:cs typeface="Inter"/>
                <a:sym typeface="Inter"/>
              </a:rPr>
              <a:t>Banner Trang Chủ</a:t>
            </a:r>
          </a:p>
        </p:txBody>
      </p:sp>
      <p:sp>
        <p:nvSpPr>
          <p:cNvPr name="TextBox 8" id="8"/>
          <p:cNvSpPr txBox="true"/>
          <p:nvPr/>
        </p:nvSpPr>
        <p:spPr>
          <a:xfrm rot="0">
            <a:off x="3398503" y="1877711"/>
            <a:ext cx="3901321" cy="863600"/>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000000"/>
                </a:solidFill>
                <a:latin typeface="Noto Sans Bold"/>
                <a:ea typeface="Noto Sans Bold"/>
                <a:cs typeface="Noto Sans Bold"/>
                <a:sym typeface="Noto Sans Bold"/>
              </a:rPr>
              <a:t>Trang Home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99762" y="491900"/>
            <a:ext cx="2385783" cy="2333918"/>
          </a:xfrm>
          <a:custGeom>
            <a:avLst/>
            <a:gdLst/>
            <a:ahLst/>
            <a:cxnLst/>
            <a:rect r="r" b="b" t="t" l="l"/>
            <a:pathLst>
              <a:path h="2333918" w="2385783">
                <a:moveTo>
                  <a:pt x="0" y="0"/>
                </a:moveTo>
                <a:lnTo>
                  <a:pt x="2385782" y="0"/>
                </a:lnTo>
                <a:lnTo>
                  <a:pt x="2385782" y="2333918"/>
                </a:lnTo>
                <a:lnTo>
                  <a:pt x="0" y="2333918"/>
                </a:lnTo>
                <a:lnTo>
                  <a:pt x="0" y="0"/>
                </a:lnTo>
                <a:close/>
              </a:path>
            </a:pathLst>
          </a:custGeom>
          <a:blipFill>
            <a:blip r:embed="rId2"/>
            <a:stretch>
              <a:fillRect l="0" t="0" r="0" b="0"/>
            </a:stretch>
          </a:blipFill>
        </p:spPr>
      </p:sp>
      <p:sp>
        <p:nvSpPr>
          <p:cNvPr name="Freeform 3" id="3"/>
          <p:cNvSpPr/>
          <p:nvPr/>
        </p:nvSpPr>
        <p:spPr>
          <a:xfrm flipH="false" flipV="false" rot="0">
            <a:off x="763601" y="3484078"/>
            <a:ext cx="8911206" cy="3352841"/>
          </a:xfrm>
          <a:custGeom>
            <a:avLst/>
            <a:gdLst/>
            <a:ahLst/>
            <a:cxnLst/>
            <a:rect r="r" b="b" t="t" l="l"/>
            <a:pathLst>
              <a:path h="3352841" w="8911206">
                <a:moveTo>
                  <a:pt x="0" y="0"/>
                </a:moveTo>
                <a:lnTo>
                  <a:pt x="8911205" y="0"/>
                </a:lnTo>
                <a:lnTo>
                  <a:pt x="8911205" y="3352841"/>
                </a:lnTo>
                <a:lnTo>
                  <a:pt x="0" y="3352841"/>
                </a:lnTo>
                <a:lnTo>
                  <a:pt x="0" y="0"/>
                </a:lnTo>
                <a:close/>
              </a:path>
            </a:pathLst>
          </a:custGeom>
          <a:blipFill>
            <a:blip r:embed="rId3"/>
            <a:stretch>
              <a:fillRect l="0" t="0" r="0" b="0"/>
            </a:stretch>
          </a:blipFill>
        </p:spPr>
      </p:sp>
      <p:sp>
        <p:nvSpPr>
          <p:cNvPr name="Freeform 4" id="4"/>
          <p:cNvSpPr/>
          <p:nvPr/>
        </p:nvSpPr>
        <p:spPr>
          <a:xfrm flipH="false" flipV="false" rot="0">
            <a:off x="9456854" y="6148937"/>
            <a:ext cx="8184202" cy="2884931"/>
          </a:xfrm>
          <a:custGeom>
            <a:avLst/>
            <a:gdLst/>
            <a:ahLst/>
            <a:cxnLst/>
            <a:rect r="r" b="b" t="t" l="l"/>
            <a:pathLst>
              <a:path h="2884931" w="8184202">
                <a:moveTo>
                  <a:pt x="0" y="0"/>
                </a:moveTo>
                <a:lnTo>
                  <a:pt x="8184202" y="0"/>
                </a:lnTo>
                <a:lnTo>
                  <a:pt x="8184202" y="2884931"/>
                </a:lnTo>
                <a:lnTo>
                  <a:pt x="0" y="2884931"/>
                </a:lnTo>
                <a:lnTo>
                  <a:pt x="0" y="0"/>
                </a:lnTo>
                <a:close/>
              </a:path>
            </a:pathLst>
          </a:custGeom>
          <a:blipFill>
            <a:blip r:embed="rId4"/>
            <a:stretch>
              <a:fillRect l="0" t="0" r="0" b="0"/>
            </a:stretch>
          </a:blipFill>
        </p:spPr>
      </p:sp>
      <p:sp>
        <p:nvSpPr>
          <p:cNvPr name="TextBox 5" id="5"/>
          <p:cNvSpPr txBox="true"/>
          <p:nvPr/>
        </p:nvSpPr>
        <p:spPr>
          <a:xfrm rot="0">
            <a:off x="3791942" y="6908652"/>
            <a:ext cx="2854523" cy="405765"/>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Inter"/>
                <a:ea typeface="Inter"/>
                <a:cs typeface="Inter"/>
                <a:sym typeface="Inter"/>
              </a:rPr>
              <a:t>Giới thiệu sản phẩm</a:t>
            </a:r>
          </a:p>
        </p:txBody>
      </p:sp>
      <p:sp>
        <p:nvSpPr>
          <p:cNvPr name="TextBox 6" id="6"/>
          <p:cNvSpPr txBox="true"/>
          <p:nvPr/>
        </p:nvSpPr>
        <p:spPr>
          <a:xfrm rot="0">
            <a:off x="13081992" y="9210675"/>
            <a:ext cx="933926" cy="405765"/>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Inter"/>
                <a:ea typeface="Inter"/>
                <a:cs typeface="Inter"/>
                <a:sym typeface="Inter"/>
              </a:rPr>
              <a:t>Footer</a:t>
            </a:r>
          </a:p>
        </p:txBody>
      </p:sp>
      <p:sp>
        <p:nvSpPr>
          <p:cNvPr name="TextBox 7" id="7"/>
          <p:cNvSpPr txBox="true"/>
          <p:nvPr/>
        </p:nvSpPr>
        <p:spPr>
          <a:xfrm rot="0">
            <a:off x="888712" y="519113"/>
            <a:ext cx="7539168" cy="1009650"/>
          </a:xfrm>
          <a:prstGeom prst="rect">
            <a:avLst/>
          </a:prstGeom>
        </p:spPr>
        <p:txBody>
          <a:bodyPr anchor="t" rtlCol="false" tIns="0" lIns="0" bIns="0" rIns="0">
            <a:spAutoFit/>
          </a:bodyPr>
          <a:lstStyle/>
          <a:p>
            <a:pPr algn="l">
              <a:lnSpc>
                <a:spcPts val="7920"/>
              </a:lnSpc>
            </a:pPr>
            <a:r>
              <a:rPr lang="en-US" sz="6600" b="true">
                <a:solidFill>
                  <a:srgbClr val="000000"/>
                </a:solidFill>
                <a:latin typeface="Inter Bold"/>
                <a:ea typeface="Inter Bold"/>
                <a:cs typeface="Inter Bold"/>
                <a:sym typeface="Inter Bold"/>
              </a:rPr>
              <a:t>Kế</a:t>
            </a:r>
            <a:r>
              <a:rPr lang="en-US" sz="6600" b="true">
                <a:solidFill>
                  <a:srgbClr val="000000"/>
                </a:solidFill>
                <a:latin typeface="Inter Bold"/>
                <a:ea typeface="Inter Bold"/>
                <a:cs typeface="Inter Bold"/>
                <a:sym typeface="Inter Bold"/>
              </a:rPr>
              <a:t>t Quả Đạt Được</a:t>
            </a:r>
          </a:p>
        </p:txBody>
      </p:sp>
      <p:sp>
        <p:nvSpPr>
          <p:cNvPr name="TextBox 8" id="8"/>
          <p:cNvSpPr txBox="true"/>
          <p:nvPr/>
        </p:nvSpPr>
        <p:spPr>
          <a:xfrm rot="0">
            <a:off x="3398503" y="1877711"/>
            <a:ext cx="3901321" cy="863600"/>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000000"/>
                </a:solidFill>
                <a:latin typeface="Noto Sans Bold"/>
                <a:ea typeface="Noto Sans Bold"/>
                <a:cs typeface="Noto Sans Bold"/>
                <a:sym typeface="Noto Sans Bold"/>
              </a:rPr>
              <a:t>Trang Home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99762" y="491900"/>
            <a:ext cx="2385783" cy="2333918"/>
          </a:xfrm>
          <a:custGeom>
            <a:avLst/>
            <a:gdLst/>
            <a:ahLst/>
            <a:cxnLst/>
            <a:rect r="r" b="b" t="t" l="l"/>
            <a:pathLst>
              <a:path h="2333918" w="2385783">
                <a:moveTo>
                  <a:pt x="0" y="0"/>
                </a:moveTo>
                <a:lnTo>
                  <a:pt x="2385782" y="0"/>
                </a:lnTo>
                <a:lnTo>
                  <a:pt x="2385782" y="2333918"/>
                </a:lnTo>
                <a:lnTo>
                  <a:pt x="0" y="2333918"/>
                </a:lnTo>
                <a:lnTo>
                  <a:pt x="0" y="0"/>
                </a:lnTo>
                <a:close/>
              </a:path>
            </a:pathLst>
          </a:custGeom>
          <a:blipFill>
            <a:blip r:embed="rId2"/>
            <a:stretch>
              <a:fillRect l="0" t="0" r="0" b="0"/>
            </a:stretch>
          </a:blipFill>
        </p:spPr>
      </p:sp>
      <p:sp>
        <p:nvSpPr>
          <p:cNvPr name="Freeform 3" id="3"/>
          <p:cNvSpPr/>
          <p:nvPr/>
        </p:nvSpPr>
        <p:spPr>
          <a:xfrm flipH="false" flipV="false" rot="0">
            <a:off x="3750016" y="3057087"/>
            <a:ext cx="11301259" cy="5806022"/>
          </a:xfrm>
          <a:custGeom>
            <a:avLst/>
            <a:gdLst/>
            <a:ahLst/>
            <a:cxnLst/>
            <a:rect r="r" b="b" t="t" l="l"/>
            <a:pathLst>
              <a:path h="5806022" w="11301259">
                <a:moveTo>
                  <a:pt x="0" y="0"/>
                </a:moveTo>
                <a:lnTo>
                  <a:pt x="11301259" y="0"/>
                </a:lnTo>
                <a:lnTo>
                  <a:pt x="11301259" y="5806022"/>
                </a:lnTo>
                <a:lnTo>
                  <a:pt x="0" y="5806022"/>
                </a:lnTo>
                <a:lnTo>
                  <a:pt x="0" y="0"/>
                </a:lnTo>
                <a:close/>
              </a:path>
            </a:pathLst>
          </a:custGeom>
          <a:blipFill>
            <a:blip r:embed="rId3"/>
            <a:stretch>
              <a:fillRect l="0" t="0" r="0" b="0"/>
            </a:stretch>
          </a:blipFill>
        </p:spPr>
      </p:sp>
      <p:sp>
        <p:nvSpPr>
          <p:cNvPr name="TextBox 4" id="4"/>
          <p:cNvSpPr txBox="true"/>
          <p:nvPr/>
        </p:nvSpPr>
        <p:spPr>
          <a:xfrm rot="0">
            <a:off x="888712" y="519113"/>
            <a:ext cx="7539168" cy="1009650"/>
          </a:xfrm>
          <a:prstGeom prst="rect">
            <a:avLst/>
          </a:prstGeom>
        </p:spPr>
        <p:txBody>
          <a:bodyPr anchor="t" rtlCol="false" tIns="0" lIns="0" bIns="0" rIns="0">
            <a:spAutoFit/>
          </a:bodyPr>
          <a:lstStyle/>
          <a:p>
            <a:pPr algn="l">
              <a:lnSpc>
                <a:spcPts val="7920"/>
              </a:lnSpc>
            </a:pPr>
            <a:r>
              <a:rPr lang="en-US" sz="6600" b="true">
                <a:solidFill>
                  <a:srgbClr val="000000"/>
                </a:solidFill>
                <a:latin typeface="Inter Bold"/>
                <a:ea typeface="Inter Bold"/>
                <a:cs typeface="Inter Bold"/>
                <a:sym typeface="Inter Bold"/>
              </a:rPr>
              <a:t>Kế</a:t>
            </a:r>
            <a:r>
              <a:rPr lang="en-US" sz="6600" b="true">
                <a:solidFill>
                  <a:srgbClr val="000000"/>
                </a:solidFill>
                <a:latin typeface="Inter Bold"/>
                <a:ea typeface="Inter Bold"/>
                <a:cs typeface="Inter Bold"/>
                <a:sym typeface="Inter Bold"/>
              </a:rPr>
              <a:t>t Quả Đạt Được</a:t>
            </a:r>
          </a:p>
        </p:txBody>
      </p:sp>
      <p:sp>
        <p:nvSpPr>
          <p:cNvPr name="TextBox 5" id="5"/>
          <p:cNvSpPr txBox="true"/>
          <p:nvPr/>
        </p:nvSpPr>
        <p:spPr>
          <a:xfrm rot="0">
            <a:off x="3556320" y="1877711"/>
            <a:ext cx="3585686" cy="863600"/>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000000"/>
                </a:solidFill>
                <a:latin typeface="Noto Sans Bold"/>
                <a:ea typeface="Noto Sans Bold"/>
                <a:cs typeface="Noto Sans Bold"/>
                <a:sym typeface="Noto Sans Bold"/>
              </a:rPr>
              <a:t>Trang Shop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DAGm9cREmZg</dc:identifier>
  <dcterms:modified xsi:type="dcterms:W3CDTF">2011-08-01T06:04:30Z</dcterms:modified>
  <cp:revision>1</cp:revision>
  <dc:title>Xám Tím Các yếu tố cùng kích thước &amp; Giả lập Công nghệ 5G Bản thuyết trình Công nghệ</dc:title>
</cp:coreProperties>
</file>